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0" r:id="rId2"/>
    <p:sldId id="328" r:id="rId3"/>
    <p:sldId id="325" r:id="rId4"/>
    <p:sldId id="326" r:id="rId5"/>
    <p:sldId id="313" r:id="rId6"/>
    <p:sldId id="319" r:id="rId7"/>
    <p:sldId id="317" r:id="rId8"/>
    <p:sldId id="318" r:id="rId9"/>
    <p:sldId id="321" r:id="rId10"/>
    <p:sldId id="280" r:id="rId11"/>
    <p:sldId id="256" r:id="rId12"/>
    <p:sldId id="279" r:id="rId13"/>
    <p:sldId id="257" r:id="rId14"/>
    <p:sldId id="258" r:id="rId15"/>
    <p:sldId id="314" r:id="rId16"/>
    <p:sldId id="264" r:id="rId17"/>
    <p:sldId id="271" r:id="rId18"/>
    <p:sldId id="273" r:id="rId19"/>
    <p:sldId id="272" r:id="rId20"/>
    <p:sldId id="274" r:id="rId21"/>
    <p:sldId id="275" r:id="rId22"/>
    <p:sldId id="286" r:id="rId23"/>
    <p:sldId id="287" r:id="rId24"/>
    <p:sldId id="276" r:id="rId25"/>
    <p:sldId id="277" r:id="rId26"/>
    <p:sldId id="288" r:id="rId27"/>
    <p:sldId id="283" r:id="rId28"/>
    <p:sldId id="284" r:id="rId29"/>
    <p:sldId id="298" r:id="rId30"/>
    <p:sldId id="299" r:id="rId31"/>
    <p:sldId id="312" r:id="rId32"/>
    <p:sldId id="323" r:id="rId33"/>
    <p:sldId id="324" r:id="rId34"/>
    <p:sldId id="315" r:id="rId35"/>
    <p:sldId id="307" r:id="rId36"/>
    <p:sldId id="32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11" autoAdjust="0"/>
  </p:normalViewPr>
  <p:slideViewPr>
    <p:cSldViewPr>
      <p:cViewPr varScale="1">
        <p:scale>
          <a:sx n="52" d="100"/>
          <a:sy n="52" d="100"/>
        </p:scale>
        <p:origin x="17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73987-8FDF-4F99-B074-604B0BE1E870}" type="datetimeFigureOut">
              <a:rPr lang="en-IN" smtClean="0"/>
              <a:pPr/>
              <a:t>08-07-2022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B2B84-33DA-4928-ABA2-DF604D2C1C4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vet.net/Innate_Immune_Syste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dirty="0"/>
              <a:t>Adaptive immunity is stimulated by the generic actions of </a:t>
            </a:r>
            <a:r>
              <a:rPr lang="en-IN" sz="1200" dirty="0">
                <a:hlinkClick r:id="rId3" tooltip="Innate Immune System"/>
              </a:rPr>
              <a:t>innate immunity</a:t>
            </a:r>
            <a:endParaRPr lang="en-IN" dirty="0"/>
          </a:p>
        </p:txBody>
      </p:sp>
      <p:sp>
        <p:nvSpPr>
          <p:cNvPr id="4" name="Slide Number Placeholder 3"/>
          <p:cNvSpPr>
            <a:spLocks noGrp="1"/>
          </p:cNvSpPr>
          <p:nvPr>
            <p:ph type="sldNum" sz="quarter" idx="10"/>
          </p:nvPr>
        </p:nvSpPr>
        <p:spPr/>
        <p:txBody>
          <a:bodyPr/>
          <a:lstStyle/>
          <a:p>
            <a:fld id="{2ABB2B84-33DA-4928-ABA2-DF604D2C1C4B}"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However, as there is no germinal centre formation, no affinity maturation takes place, and there is no class switching or generation </a:t>
            </a:r>
            <a:r>
              <a:rPr lang="en-IN" dirty="0" err="1"/>
              <a:t>ofmemory</a:t>
            </a:r>
            <a:r>
              <a:rPr lang="en-IN" dirty="0"/>
              <a:t>. Therefore T-cell independent responses are </a:t>
            </a:r>
            <a:r>
              <a:rPr lang="en-IN" dirty="0" err="1"/>
              <a:t>IgM</a:t>
            </a:r>
            <a:r>
              <a:rPr lang="en-IN" dirty="0"/>
              <a:t> limited, of poor specificity, and short lived.</a:t>
            </a:r>
          </a:p>
          <a:p>
            <a:endParaRPr lang="en-IN" dirty="0"/>
          </a:p>
        </p:txBody>
      </p:sp>
      <p:sp>
        <p:nvSpPr>
          <p:cNvPr id="4" name="Slide Number Placeholder 3"/>
          <p:cNvSpPr>
            <a:spLocks noGrp="1"/>
          </p:cNvSpPr>
          <p:nvPr>
            <p:ph type="sldNum" sz="quarter" idx="10"/>
          </p:nvPr>
        </p:nvSpPr>
        <p:spPr/>
        <p:txBody>
          <a:bodyPr/>
          <a:lstStyle/>
          <a:p>
            <a:fld id="{2ABB2B84-33DA-4928-ABA2-DF604D2C1C4B}" type="slidenum">
              <a:rPr lang="en-IN" smtClean="0"/>
              <a:pPr/>
              <a:t>20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7249F39-769F-4CF6-933D-3539F2C4A98B}" type="datetime1">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796E5EE-92EC-436E-87C6-64BA688EBC15}" type="datetime1">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46091A9-751B-4D70-B2FA-8902F28DC753}" type="datetime1">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227CF40-FC4E-4A76-96F9-85785B01CAFD}" type="datetime1">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CAE3D3-1C55-4ED9-8621-57858A624058}" type="datetime1">
              <a:rPr lang="en-IN" smtClean="0"/>
              <a:t>08-07-2022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51989B3-4894-418C-BA49-D3BC4EB68D37}" type="datetime1">
              <a:rPr lang="en-IN" smtClean="0"/>
              <a:t>08-07-2022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077992D-D163-4A40-9B6B-56C3F235355C}" type="datetime1">
              <a:rPr lang="en-IN" smtClean="0"/>
              <a:t>08-07-2022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1F3E871-313D-4543-873C-4119E15FC6CD}" type="datetime1">
              <a:rPr lang="en-IN" smtClean="0"/>
              <a:t>08-07-2022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117CE-5A0D-45AA-8FDE-2CF436407613}" type="datetime1">
              <a:rPr lang="en-IN" smtClean="0"/>
              <a:t>08-07-2022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89DE4-89BF-4211-B22D-42CD3A66E564}" type="datetime1">
              <a:rPr lang="en-IN" smtClean="0"/>
              <a:t>08-07-2022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6DD6A-55A6-45DC-A5A0-0CD490F71402}" type="datetime1">
              <a:rPr lang="en-IN" smtClean="0"/>
              <a:t>08-07-2022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735CDF-8400-4A8B-93DC-7F817DE5D24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76F04-1D3F-4BBE-BBFA-F6FAB06D7D1B}" type="datetime1">
              <a:rPr lang="en-IN" smtClean="0"/>
              <a:t>08-07-2022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35CDF-8400-4A8B-93DC-7F817DE5D24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624" y="1628800"/>
            <a:ext cx="8229600" cy="1143000"/>
          </a:xfrm>
        </p:spPr>
        <p:txBody>
          <a:bodyPr/>
          <a:lstStyle/>
          <a:p>
            <a:r>
              <a:rPr lang="en-IN" b="1" dirty="0">
                <a:solidFill>
                  <a:srgbClr val="FFFF00"/>
                </a:solidFill>
                <a:latin typeface="Lucida Calligraphy" pitchFamily="66" charset="0"/>
              </a:rPr>
              <a:t>	IMMUNITY</a:t>
            </a:r>
          </a:p>
        </p:txBody>
      </p:sp>
      <p:sp>
        <p:nvSpPr>
          <p:cNvPr id="4" name="Slide Number Placeholder 3"/>
          <p:cNvSpPr>
            <a:spLocks noGrp="1"/>
          </p:cNvSpPr>
          <p:nvPr>
            <p:ph type="sldNum" sz="quarter" idx="12"/>
          </p:nvPr>
        </p:nvSpPr>
        <p:spPr/>
        <p:txBody>
          <a:bodyPr/>
          <a:lstStyle/>
          <a:p>
            <a:fld id="{07735CDF-8400-4A8B-93DC-7F817DE5D244}" type="slidenum">
              <a:rPr lang="en-IN" smtClean="0"/>
              <a:pPr/>
              <a:t>1</a:t>
            </a:fld>
            <a:endParaRPr lang="en-IN"/>
          </a:p>
        </p:txBody>
      </p:sp>
      <p:pic>
        <p:nvPicPr>
          <p:cNvPr id="5" name="Picture 4" descr="rungta logo">
            <a:extLst>
              <a:ext uri="{FF2B5EF4-FFF2-40B4-BE49-F238E27FC236}">
                <a16:creationId xmlns:a16="http://schemas.microsoft.com/office/drawing/2014/main" id="{C8564E3C-12A0-243D-AA01-FD0E0ABBF297}"/>
              </a:ext>
            </a:extLst>
          </p:cNvPr>
          <p:cNvPicPr/>
          <p:nvPr/>
        </p:nvPicPr>
        <p:blipFill>
          <a:blip r:embed="rId3"/>
          <a:srcRect/>
          <a:stretch>
            <a:fillRect/>
          </a:stretch>
        </p:blipFill>
        <p:spPr bwMode="auto">
          <a:xfrm>
            <a:off x="251520" y="136314"/>
            <a:ext cx="1512168" cy="1233699"/>
          </a:xfrm>
          <a:prstGeom prst="rect">
            <a:avLst/>
          </a:prstGeom>
          <a:noFill/>
          <a:ln w="9525">
            <a:noFill/>
            <a:miter lim="800000"/>
            <a:headEnd/>
            <a:tailEnd/>
          </a:ln>
        </p:spPr>
      </p:pic>
      <p:sp>
        <p:nvSpPr>
          <p:cNvPr id="7" name="TextBox 6">
            <a:extLst>
              <a:ext uri="{FF2B5EF4-FFF2-40B4-BE49-F238E27FC236}">
                <a16:creationId xmlns:a16="http://schemas.microsoft.com/office/drawing/2014/main" id="{A9897622-FC44-A723-048B-8D1C64C8FF64}"/>
              </a:ext>
            </a:extLst>
          </p:cNvPr>
          <p:cNvSpPr txBox="1"/>
          <p:nvPr/>
        </p:nvSpPr>
        <p:spPr>
          <a:xfrm>
            <a:off x="5868144" y="3645024"/>
            <a:ext cx="4572000" cy="1323439"/>
          </a:xfrm>
          <a:prstGeom prst="rect">
            <a:avLst/>
          </a:prstGeom>
          <a:noFill/>
        </p:spPr>
        <p:txBody>
          <a:bodyPr wrap="square">
            <a:spAutoFit/>
          </a:bodyPr>
          <a:lstStyle/>
          <a:p>
            <a:pPr marL="0" indent="0">
              <a:buNone/>
            </a:pPr>
            <a:r>
              <a:rPr lang="en-US" sz="2000" dirty="0">
                <a:solidFill>
                  <a:schemeClr val="accent2">
                    <a:lumMod val="60000"/>
                    <a:lumOff val="40000"/>
                  </a:schemeClr>
                </a:solidFill>
                <a:latin typeface="Forte" panose="03060902040502070203" pitchFamily="66" charset="0"/>
              </a:rPr>
              <a:t>PRESENTED BY:</a:t>
            </a:r>
          </a:p>
          <a:p>
            <a:pPr marL="0" indent="0">
              <a:buNone/>
            </a:pPr>
            <a:r>
              <a:rPr lang="en-US" sz="2000" dirty="0">
                <a:solidFill>
                  <a:schemeClr val="accent2">
                    <a:lumMod val="60000"/>
                    <a:lumOff val="40000"/>
                  </a:schemeClr>
                </a:solidFill>
                <a:latin typeface="Forte" panose="03060902040502070203" pitchFamily="66" charset="0"/>
              </a:rPr>
              <a:t>Dr Sonika Bodhi</a:t>
            </a:r>
          </a:p>
          <a:p>
            <a:pPr marL="0" indent="0">
              <a:buNone/>
            </a:pPr>
            <a:r>
              <a:rPr lang="en-US" sz="2000" dirty="0">
                <a:solidFill>
                  <a:schemeClr val="accent2">
                    <a:lumMod val="60000"/>
                    <a:lumOff val="40000"/>
                  </a:schemeClr>
                </a:solidFill>
                <a:latin typeface="Forte" panose="03060902040502070203" pitchFamily="66" charset="0"/>
              </a:rPr>
              <a:t>Reader</a:t>
            </a:r>
          </a:p>
          <a:p>
            <a:pPr marL="0" indent="0">
              <a:buNone/>
            </a:pPr>
            <a:r>
              <a:rPr lang="en-US" sz="2000" dirty="0">
                <a:solidFill>
                  <a:schemeClr val="accent2">
                    <a:lumMod val="60000"/>
                    <a:lumOff val="40000"/>
                  </a:schemeClr>
                </a:solidFill>
                <a:latin typeface="Forte" panose="03060902040502070203" pitchFamily="66" charset="0"/>
              </a:rPr>
              <a:t>Dept. of Periodontology</a:t>
            </a:r>
          </a:p>
        </p:txBody>
      </p:sp>
      <p:sp>
        <p:nvSpPr>
          <p:cNvPr id="11" name="TextBox 10">
            <a:extLst>
              <a:ext uri="{FF2B5EF4-FFF2-40B4-BE49-F238E27FC236}">
                <a16:creationId xmlns:a16="http://schemas.microsoft.com/office/drawing/2014/main" id="{B53F62C3-3149-3B90-85E1-C92D90FBBC11}"/>
              </a:ext>
            </a:extLst>
          </p:cNvPr>
          <p:cNvSpPr txBox="1"/>
          <p:nvPr/>
        </p:nvSpPr>
        <p:spPr>
          <a:xfrm>
            <a:off x="2843808" y="150627"/>
            <a:ext cx="6300192" cy="954107"/>
          </a:xfrm>
          <a:prstGeom prst="rect">
            <a:avLst/>
          </a:prstGeom>
          <a:noFill/>
        </p:spPr>
        <p:txBody>
          <a:bodyPr wrap="square">
            <a:spAutoFit/>
          </a:bodyPr>
          <a:lstStyle/>
          <a:p>
            <a:pPr algn="ctr"/>
            <a:r>
              <a:rPr lang="en-US" sz="2800" u="sng" dirty="0">
                <a:solidFill>
                  <a:srgbClr val="FFC000"/>
                </a:solidFill>
                <a:latin typeface="Forte" panose="03060902040502070203" pitchFamily="66" charset="0"/>
              </a:rPr>
              <a:t>RUNGTA COLLEGE OF DENTAL SCIENCES AND RESEARCH,BHILAI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b="1" dirty="0">
                <a:solidFill>
                  <a:srgbClr val="FFFF00"/>
                </a:solidFill>
                <a:latin typeface="Bell MT" pitchFamily="18" charset="0"/>
              </a:rPr>
            </a:br>
            <a:r>
              <a:rPr lang="en-IN" b="1" dirty="0">
                <a:solidFill>
                  <a:srgbClr val="FFFF00"/>
                </a:solidFill>
                <a:latin typeface="Bell MT" pitchFamily="18" charset="0"/>
              </a:rPr>
              <a:t>ANTIBODY</a:t>
            </a:r>
            <a:br>
              <a:rPr lang="en-IN" b="1" dirty="0">
                <a:solidFill>
                  <a:schemeClr val="bg1"/>
                </a:solidFill>
                <a:latin typeface="Bell MT" pitchFamily="18" charset="0"/>
              </a:rPr>
            </a:br>
            <a:endParaRPr lang="en-IN"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algn="just">
              <a:lnSpc>
                <a:spcPct val="150000"/>
              </a:lnSpc>
            </a:pPr>
            <a:endParaRPr lang="en-IN" dirty="0">
              <a:latin typeface="Bell MT" pitchFamily="18" charset="0"/>
            </a:endParaRPr>
          </a:p>
          <a:p>
            <a:pPr algn="just">
              <a:lnSpc>
                <a:spcPct val="150000"/>
              </a:lnSpc>
            </a:pPr>
            <a:r>
              <a:rPr lang="en-IN" dirty="0">
                <a:latin typeface="Bell MT" pitchFamily="18" charset="0"/>
              </a:rPr>
              <a:t>Term coined by </a:t>
            </a:r>
            <a:r>
              <a:rPr lang="en-IN" i="1" dirty="0">
                <a:solidFill>
                  <a:srgbClr val="FF0000"/>
                </a:solidFill>
                <a:latin typeface="Bell MT" pitchFamily="18" charset="0"/>
              </a:rPr>
              <a:t>Paul Ehrlich in late 19</a:t>
            </a:r>
            <a:r>
              <a:rPr lang="en-IN" i="1" baseline="30000" dirty="0">
                <a:solidFill>
                  <a:srgbClr val="FF0000"/>
                </a:solidFill>
                <a:latin typeface="Bell MT" pitchFamily="18" charset="0"/>
              </a:rPr>
              <a:t>th</a:t>
            </a:r>
            <a:r>
              <a:rPr lang="en-IN" i="1" dirty="0">
                <a:solidFill>
                  <a:srgbClr val="FF0000"/>
                </a:solidFill>
                <a:latin typeface="Bell MT" pitchFamily="18" charset="0"/>
              </a:rPr>
              <a:t> century</a:t>
            </a:r>
          </a:p>
          <a:p>
            <a:pPr algn="just">
              <a:lnSpc>
                <a:spcPct val="150000"/>
              </a:lnSpc>
            </a:pPr>
            <a:r>
              <a:rPr lang="en-IN" dirty="0">
                <a:latin typeface="Bell MT" pitchFamily="18" charset="0"/>
              </a:rPr>
              <a:t>Antibodies are proteins</a:t>
            </a:r>
            <a:r>
              <a:rPr lang="en-IN" i="1" dirty="0">
                <a:solidFill>
                  <a:srgbClr val="FF0000"/>
                </a:solidFill>
                <a:latin typeface="Bell MT" pitchFamily="18" charset="0"/>
              </a:rPr>
              <a:t>……..Heidelberger</a:t>
            </a:r>
          </a:p>
          <a:p>
            <a:pPr algn="just">
              <a:lnSpc>
                <a:spcPct val="150000"/>
              </a:lnSpc>
              <a:buNone/>
            </a:pPr>
            <a:endParaRPr lang="en-IN" b="1" dirty="0">
              <a:solidFill>
                <a:srgbClr val="0070C0"/>
              </a:solidFill>
            </a:endParaRPr>
          </a:p>
          <a:p>
            <a:pPr algn="just">
              <a:lnSpc>
                <a:spcPct val="150000"/>
              </a:lnSpc>
              <a:buNone/>
            </a:pPr>
            <a:r>
              <a:rPr lang="en-IN" dirty="0">
                <a:latin typeface="Bell MT" pitchFamily="18" charset="0"/>
              </a:rPr>
              <a:t> 		‘an immunoglobulin protein molecule synthesized on exposure to antigen that can combine specifically with that antigen’.</a:t>
            </a:r>
          </a:p>
          <a:p>
            <a:endParaRPr lang="en-IN" dirty="0"/>
          </a:p>
        </p:txBody>
      </p:sp>
      <p:sp>
        <p:nvSpPr>
          <p:cNvPr id="4" name="Slide Number Placeholder 3"/>
          <p:cNvSpPr>
            <a:spLocks noGrp="1"/>
          </p:cNvSpPr>
          <p:nvPr>
            <p:ph type="sldNum" sz="quarter" idx="12"/>
          </p:nvPr>
        </p:nvSpPr>
        <p:spPr/>
        <p:txBody>
          <a:bodyPr/>
          <a:lstStyle/>
          <a:p>
            <a:fld id="{07735CDF-8400-4A8B-93DC-7F817DE5D244}" type="slidenum">
              <a:rPr lang="en-IN" smtClean="0"/>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br>
              <a:rPr lang="en-IN" sz="4000" dirty="0">
                <a:solidFill>
                  <a:srgbClr val="FFFF00"/>
                </a:solidFill>
                <a:latin typeface="Bell MT" pitchFamily="18" charset="0"/>
              </a:rPr>
            </a:br>
            <a:r>
              <a:rPr lang="en-IN" sz="4000" dirty="0">
                <a:solidFill>
                  <a:srgbClr val="FFFF00"/>
                </a:solidFill>
                <a:latin typeface="Bell MT" pitchFamily="18" charset="0"/>
              </a:rPr>
              <a:t>Structure of Antibodies</a:t>
            </a:r>
            <a:br>
              <a:rPr lang="en-IN" sz="4000" dirty="0">
                <a:solidFill>
                  <a:srgbClr val="FFFF00"/>
                </a:solidFill>
                <a:latin typeface="Bell MT" pitchFamily="18" charset="0"/>
              </a:rPr>
            </a:br>
            <a:endParaRPr lang="en-IN" sz="4000" dirty="0">
              <a:solidFill>
                <a:srgbClr val="FFFF00"/>
              </a:solidFill>
              <a:latin typeface="Bell MT" pitchFamily="18" charset="0"/>
            </a:endParaRPr>
          </a:p>
        </p:txBody>
      </p:sp>
      <p:sp>
        <p:nvSpPr>
          <p:cNvPr id="5" name="Content Placeholder 4"/>
          <p:cNvSpPr>
            <a:spLocks noGrp="1"/>
          </p:cNvSpPr>
          <p:nvPr>
            <p:ph idx="1"/>
          </p:nvPr>
        </p:nvSpPr>
        <p:spPr>
          <a:xfrm>
            <a:off x="457200" y="1124744"/>
            <a:ext cx="8229600" cy="5400600"/>
          </a:xfrm>
        </p:spPr>
        <p:txBody>
          <a:bodyPr>
            <a:normAutofit/>
          </a:bodyPr>
          <a:lstStyle/>
          <a:p>
            <a:pPr algn="just">
              <a:lnSpc>
                <a:spcPct val="150000"/>
              </a:lnSpc>
            </a:pPr>
            <a:endParaRPr lang="en-IN" sz="2400" dirty="0">
              <a:latin typeface="Bell MT" pitchFamily="18" charset="0"/>
            </a:endParaRPr>
          </a:p>
          <a:p>
            <a:pPr algn="just">
              <a:lnSpc>
                <a:spcPct val="150000"/>
              </a:lnSpc>
            </a:pPr>
            <a:r>
              <a:rPr lang="en-IN" sz="2800" dirty="0">
                <a:latin typeface="Bell MT" pitchFamily="18" charset="0"/>
              </a:rPr>
              <a:t>Each antibody molecule consists of two identical short polypeptides, called </a:t>
            </a:r>
            <a:r>
              <a:rPr lang="en-IN" sz="2800" b="1" dirty="0">
                <a:latin typeface="Bell MT" pitchFamily="18" charset="0"/>
              </a:rPr>
              <a:t>light chains</a:t>
            </a:r>
            <a:r>
              <a:rPr lang="en-IN" sz="2800" dirty="0">
                <a:latin typeface="Bell MT" pitchFamily="18" charset="0"/>
              </a:rPr>
              <a:t>, and two identical long polypeptides, called </a:t>
            </a:r>
            <a:r>
              <a:rPr lang="en-IN" sz="2800" b="1" dirty="0">
                <a:latin typeface="Bell MT" pitchFamily="18" charset="0"/>
              </a:rPr>
              <a:t>heavy chains</a:t>
            </a:r>
            <a:r>
              <a:rPr lang="en-IN" sz="2800" dirty="0">
                <a:latin typeface="Bell MT" pitchFamily="18" charset="0"/>
              </a:rPr>
              <a:t>. The four chains in an antibody molecule are held together by disulfide (—S—S—) bonds, forming a Y-shaped molecule.</a:t>
            </a:r>
          </a:p>
          <a:p>
            <a:pPr algn="just">
              <a:lnSpc>
                <a:spcPct val="150000"/>
              </a:lnSpc>
            </a:pPr>
            <a:endParaRPr lang="en-IN" sz="2400" dirty="0">
              <a:latin typeface="Bell MT" pitchFamily="18" charset="0"/>
            </a:endParaRPr>
          </a:p>
        </p:txBody>
      </p:sp>
      <p:sp>
        <p:nvSpPr>
          <p:cNvPr id="2" name="Slide Number Placeholder 1"/>
          <p:cNvSpPr>
            <a:spLocks noGrp="1"/>
          </p:cNvSpPr>
          <p:nvPr>
            <p:ph type="sldNum" sz="quarter" idx="12"/>
          </p:nvPr>
        </p:nvSpPr>
        <p:spPr/>
        <p:txBody>
          <a:bodyPr/>
          <a:lstStyle/>
          <a:p>
            <a:fld id="{07735CDF-8400-4A8B-93DC-7F817DE5D244}"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solidFill>
                  <a:srgbClr val="FFFF00"/>
                </a:solidFill>
                <a:latin typeface="Bell MT" pitchFamily="18" charset="0"/>
              </a:rPr>
            </a:br>
            <a:r>
              <a:rPr lang="en-IN" dirty="0">
                <a:solidFill>
                  <a:srgbClr val="FFFF00"/>
                </a:solidFill>
                <a:latin typeface="Bell MT" pitchFamily="18" charset="0"/>
              </a:rPr>
              <a:t>Structure of Antibodies</a:t>
            </a:r>
            <a:br>
              <a:rPr lang="en-IN" dirty="0">
                <a:solidFill>
                  <a:srgbClr val="FFFF00"/>
                </a:solidFill>
                <a:latin typeface="Bell MT" pitchFamily="18" charset="0"/>
              </a:rPr>
            </a:br>
            <a:endParaRPr lang="en-IN"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079356" y="1916832"/>
            <a:ext cx="5084932" cy="424847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7735CDF-8400-4A8B-93DC-7F817DE5D244}" type="slidenum">
              <a:rPr lang="en-IN" smtClean="0"/>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solidFill>
                  <a:srgbClr val="FFFF00"/>
                </a:solidFill>
                <a:latin typeface="Bell MT" pitchFamily="18" charset="0"/>
              </a:rPr>
            </a:br>
            <a:r>
              <a:rPr lang="en-IN" dirty="0">
                <a:solidFill>
                  <a:srgbClr val="FFFF00"/>
                </a:solidFill>
                <a:latin typeface="Bell MT" pitchFamily="18" charset="0"/>
              </a:rPr>
              <a:t>Structure of Antibodies</a:t>
            </a:r>
            <a:br>
              <a:rPr lang="en-IN" dirty="0">
                <a:solidFill>
                  <a:srgbClr val="FFFF00"/>
                </a:solidFill>
                <a:latin typeface="Bell MT" pitchFamily="18" charset="0"/>
              </a:rPr>
            </a:br>
            <a:endParaRPr lang="en-IN" dirty="0"/>
          </a:p>
        </p:txBody>
      </p:sp>
      <p:sp>
        <p:nvSpPr>
          <p:cNvPr id="5" name="Content Placeholder 4"/>
          <p:cNvSpPr>
            <a:spLocks noGrp="1"/>
          </p:cNvSpPr>
          <p:nvPr>
            <p:ph idx="1"/>
          </p:nvPr>
        </p:nvSpPr>
        <p:spPr/>
        <p:txBody>
          <a:bodyPr>
            <a:normAutofit/>
          </a:bodyPr>
          <a:lstStyle/>
          <a:p>
            <a:pPr algn="just">
              <a:lnSpc>
                <a:spcPct val="150000"/>
              </a:lnSpc>
            </a:pPr>
            <a:r>
              <a:rPr lang="en-IN" sz="2800" dirty="0">
                <a:latin typeface="Bell MT" pitchFamily="18" charset="0"/>
              </a:rPr>
              <a:t>The N terminal half of the H-chain and all of the L-chain together make up a </a:t>
            </a:r>
            <a:r>
              <a:rPr lang="en-IN" sz="2800" dirty="0" err="1">
                <a:latin typeface="Bell MT" pitchFamily="18" charset="0"/>
              </a:rPr>
              <a:t>Fab</a:t>
            </a:r>
            <a:r>
              <a:rPr lang="en-IN" sz="2800" dirty="0">
                <a:latin typeface="Bell MT" pitchFamily="18" charset="0"/>
              </a:rPr>
              <a:t> fragment and contains the antigen-binding site.</a:t>
            </a:r>
          </a:p>
          <a:p>
            <a:pPr algn="just">
              <a:lnSpc>
                <a:spcPct val="150000"/>
              </a:lnSpc>
            </a:pPr>
            <a:r>
              <a:rPr lang="en-IN" sz="2800" dirty="0">
                <a:latin typeface="Bell MT" pitchFamily="18" charset="0"/>
              </a:rPr>
              <a:t>C terminal half of the H-chain, termed as  the </a:t>
            </a:r>
            <a:r>
              <a:rPr lang="en-IN" sz="2800" dirty="0" err="1">
                <a:latin typeface="Bell MT" pitchFamily="18" charset="0"/>
              </a:rPr>
              <a:t>Fc</a:t>
            </a:r>
            <a:r>
              <a:rPr lang="en-IN" sz="2800" dirty="0">
                <a:latin typeface="Bell MT" pitchFamily="18" charset="0"/>
              </a:rPr>
              <a:t> region do not bind antigen, but rather determine the ‘biological’ properties of the molecule </a:t>
            </a:r>
          </a:p>
          <a:p>
            <a:pPr algn="just">
              <a:lnSpc>
                <a:spcPct val="150000"/>
              </a:lnSpc>
            </a:pPr>
            <a:endParaRPr lang="en-IN" sz="2800" dirty="0">
              <a:latin typeface="Bell MT" pitchFamily="18" charset="0"/>
            </a:endParaRPr>
          </a:p>
        </p:txBody>
      </p:sp>
      <p:sp>
        <p:nvSpPr>
          <p:cNvPr id="3" name="Slide Number Placeholder 2"/>
          <p:cNvSpPr>
            <a:spLocks noGrp="1"/>
          </p:cNvSpPr>
          <p:nvPr>
            <p:ph type="sldNum" sz="quarter" idx="12"/>
          </p:nvPr>
        </p:nvSpPr>
        <p:spPr/>
        <p:txBody>
          <a:bodyPr/>
          <a:lstStyle/>
          <a:p>
            <a:fld id="{07735CDF-8400-4A8B-93DC-7F817DE5D244}" type="slidenum">
              <a:rPr lang="en-IN" smtClean="0"/>
              <a:pPr/>
              <a:t>13</a:t>
            </a:fld>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IN" dirty="0">
                <a:solidFill>
                  <a:srgbClr val="FFFF00"/>
                </a:solidFill>
                <a:latin typeface="Bell MT" pitchFamily="18" charset="0"/>
              </a:rPr>
            </a:br>
            <a:r>
              <a:rPr lang="en-IN" dirty="0">
                <a:solidFill>
                  <a:srgbClr val="FFFF00"/>
                </a:solidFill>
                <a:latin typeface="Bell MT" pitchFamily="18" charset="0"/>
              </a:rPr>
              <a:t>Structure of Antibodies</a:t>
            </a:r>
            <a:br>
              <a:rPr lang="en-IN" dirty="0">
                <a:solidFill>
                  <a:srgbClr val="FFFF00"/>
                </a:solidFill>
                <a:latin typeface="Bell MT" pitchFamily="18" charset="0"/>
              </a:rPr>
            </a:br>
            <a:endParaRPr lang="en-IN" dirty="0"/>
          </a:p>
        </p:txBody>
      </p:sp>
      <p:sp>
        <p:nvSpPr>
          <p:cNvPr id="3" name="Content Placeholder 2"/>
          <p:cNvSpPr>
            <a:spLocks noGrp="1"/>
          </p:cNvSpPr>
          <p:nvPr>
            <p:ph idx="1"/>
          </p:nvPr>
        </p:nvSpPr>
        <p:spPr/>
        <p:txBody>
          <a:bodyPr>
            <a:normAutofit/>
          </a:bodyPr>
          <a:lstStyle/>
          <a:p>
            <a:pPr algn="just">
              <a:lnSpc>
                <a:spcPct val="150000"/>
              </a:lnSpc>
            </a:pPr>
            <a:endParaRPr lang="en-IN" sz="2800" dirty="0">
              <a:latin typeface="Bell MT" pitchFamily="18" charset="0"/>
            </a:endParaRPr>
          </a:p>
          <a:p>
            <a:pPr algn="just">
              <a:lnSpc>
                <a:spcPct val="150000"/>
              </a:lnSpc>
            </a:pPr>
            <a:r>
              <a:rPr lang="en-IN" sz="2800" dirty="0">
                <a:latin typeface="Bell MT" pitchFamily="18" charset="0"/>
              </a:rPr>
              <a:t>There are five different kinds of H-chains (referred to as μ, δ, γ, ε and α chains), which determine the class of antibody (</a:t>
            </a:r>
            <a:r>
              <a:rPr lang="en-IN" sz="2800" dirty="0" err="1">
                <a:latin typeface="Bell MT" pitchFamily="18" charset="0"/>
              </a:rPr>
              <a:t>IgM</a:t>
            </a:r>
            <a:r>
              <a:rPr lang="en-IN" sz="2800" dirty="0">
                <a:latin typeface="Bell MT" pitchFamily="18" charset="0"/>
              </a:rPr>
              <a:t>, </a:t>
            </a:r>
            <a:r>
              <a:rPr lang="en-IN" sz="2800" dirty="0" err="1">
                <a:latin typeface="Bell MT" pitchFamily="18" charset="0"/>
              </a:rPr>
              <a:t>IgD</a:t>
            </a:r>
            <a:r>
              <a:rPr lang="en-IN" sz="2800" dirty="0">
                <a:latin typeface="Bell MT" pitchFamily="18" charset="0"/>
              </a:rPr>
              <a:t>, </a:t>
            </a:r>
            <a:r>
              <a:rPr lang="en-IN" sz="2800" dirty="0" err="1">
                <a:latin typeface="Bell MT" pitchFamily="18" charset="0"/>
              </a:rPr>
              <a:t>IgG</a:t>
            </a:r>
            <a:r>
              <a:rPr lang="en-IN" sz="2800" dirty="0">
                <a:latin typeface="Bell MT" pitchFamily="18" charset="0"/>
              </a:rPr>
              <a:t>, </a:t>
            </a:r>
            <a:r>
              <a:rPr lang="en-IN" sz="2800" dirty="0" err="1">
                <a:latin typeface="Bell MT" pitchFamily="18" charset="0"/>
              </a:rPr>
              <a:t>IgE</a:t>
            </a:r>
            <a:r>
              <a:rPr lang="en-IN" sz="2800" dirty="0">
                <a:latin typeface="Bell MT" pitchFamily="18" charset="0"/>
              </a:rPr>
              <a:t> and </a:t>
            </a:r>
            <a:r>
              <a:rPr lang="en-IN" sz="2800" dirty="0" err="1">
                <a:latin typeface="Bell MT" pitchFamily="18" charset="0"/>
              </a:rPr>
              <a:t>IgA</a:t>
            </a:r>
            <a:r>
              <a:rPr lang="en-IN" sz="2800" dirty="0">
                <a:latin typeface="Bell MT" pitchFamily="18" charset="0"/>
              </a:rPr>
              <a:t>, respectively).</a:t>
            </a:r>
          </a:p>
          <a:p>
            <a:pPr algn="just">
              <a:lnSpc>
                <a:spcPct val="150000"/>
              </a:lnSpc>
            </a:pPr>
            <a:endParaRPr lang="en-IN" sz="2800" dirty="0"/>
          </a:p>
        </p:txBody>
      </p:sp>
      <p:sp>
        <p:nvSpPr>
          <p:cNvPr id="4" name="Slide Number Placeholder 3"/>
          <p:cNvSpPr>
            <a:spLocks noGrp="1"/>
          </p:cNvSpPr>
          <p:nvPr>
            <p:ph type="sldNum" sz="quarter" idx="12"/>
          </p:nvPr>
        </p:nvSpPr>
        <p:spPr/>
        <p:txBody>
          <a:bodyPr/>
          <a:lstStyle/>
          <a:p>
            <a:fld id="{07735CDF-8400-4A8B-93DC-7F817DE5D244}" type="slidenum">
              <a:rPr lang="en-IN" smtClean="0"/>
              <a:pPr/>
              <a:t>14</a:t>
            </a:fld>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FF00"/>
                </a:solidFill>
                <a:latin typeface="Bell MT" pitchFamily="18" charset="0"/>
              </a:rPr>
              <a:t> ANTIBODY DIVERSITY</a:t>
            </a:r>
            <a:endParaRPr lang="en-IN" dirty="0"/>
          </a:p>
        </p:txBody>
      </p:sp>
      <p:pic>
        <p:nvPicPr>
          <p:cNvPr id="4" name="Content Placeholder 3"/>
          <p:cNvPicPr>
            <a:picLocks noGrp="1"/>
          </p:cNvPicPr>
          <p:nvPr>
            <p:ph idx="1"/>
          </p:nvPr>
        </p:nvPicPr>
        <p:blipFill>
          <a:blip r:embed="rId2" cstate="print"/>
          <a:srcRect b="45274"/>
          <a:stretch>
            <a:fillRect/>
          </a:stretch>
        </p:blipFill>
        <p:spPr bwMode="auto">
          <a:xfrm>
            <a:off x="457200" y="1628800"/>
            <a:ext cx="8229600" cy="3971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7735CDF-8400-4A8B-93DC-7F817DE5D244}"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FF00"/>
                </a:solidFill>
                <a:latin typeface="Bell MT" pitchFamily="18" charset="0"/>
              </a:rPr>
              <a:t> ANTIBODY DIVERSITY</a:t>
            </a:r>
            <a:endParaRPr lang="en-IN" dirty="0"/>
          </a:p>
        </p:txBody>
      </p:sp>
      <p:sp>
        <p:nvSpPr>
          <p:cNvPr id="3" name="Content Placeholder 2"/>
          <p:cNvSpPr>
            <a:spLocks noGrp="1"/>
          </p:cNvSpPr>
          <p:nvPr>
            <p:ph idx="1"/>
          </p:nvPr>
        </p:nvSpPr>
        <p:spPr>
          <a:xfrm>
            <a:off x="457200" y="1600200"/>
            <a:ext cx="8229600" cy="4925144"/>
          </a:xfrm>
        </p:spPr>
        <p:txBody>
          <a:bodyPr>
            <a:normAutofit/>
          </a:bodyPr>
          <a:lstStyle/>
          <a:p>
            <a:pPr marL="0" lvl="0" indent="0" algn="just">
              <a:lnSpc>
                <a:spcPct val="150000"/>
              </a:lnSpc>
              <a:buNone/>
            </a:pPr>
            <a:endParaRPr lang="en-IN" sz="2800" dirty="0">
              <a:latin typeface="Bell MT" pitchFamily="18" charset="0"/>
            </a:endParaRPr>
          </a:p>
          <a:p>
            <a:pPr lvl="0" algn="just">
              <a:lnSpc>
                <a:spcPct val="150000"/>
              </a:lnSpc>
            </a:pPr>
            <a:r>
              <a:rPr lang="en-IN" sz="2800" dirty="0">
                <a:latin typeface="Bell MT" pitchFamily="18" charset="0"/>
              </a:rPr>
              <a:t> After encountering an antigen, and in the presence of </a:t>
            </a:r>
            <a:r>
              <a:rPr lang="en-IN" sz="2800" dirty="0" err="1">
                <a:latin typeface="Bell MT" pitchFamily="18" charset="0"/>
              </a:rPr>
              <a:t>costimulatory</a:t>
            </a:r>
            <a:r>
              <a:rPr lang="en-IN" sz="2800" dirty="0">
                <a:latin typeface="Bell MT" pitchFamily="18" charset="0"/>
              </a:rPr>
              <a:t> signals, the B cell further differentiates into a </a:t>
            </a:r>
            <a:r>
              <a:rPr lang="en-IN" sz="2800" dirty="0">
                <a:solidFill>
                  <a:srgbClr val="FFFF00"/>
                </a:solidFill>
                <a:latin typeface="Bell MT" pitchFamily="18" charset="0"/>
              </a:rPr>
              <a:t>plasma cell</a:t>
            </a:r>
            <a:r>
              <a:rPr lang="en-IN" sz="2800" dirty="0">
                <a:latin typeface="Bell MT" pitchFamily="18" charset="0"/>
              </a:rPr>
              <a:t>, which secretes high levels of the specific antibody or into a </a:t>
            </a:r>
            <a:r>
              <a:rPr lang="en-IN" sz="2800" dirty="0">
                <a:solidFill>
                  <a:srgbClr val="FFFF00"/>
                </a:solidFill>
                <a:latin typeface="Bell MT" pitchFamily="18" charset="0"/>
              </a:rPr>
              <a:t>memory B cell</a:t>
            </a:r>
            <a:r>
              <a:rPr lang="en-IN" sz="2800" dirty="0">
                <a:latin typeface="Bell MT" pitchFamily="18" charset="0"/>
              </a:rPr>
              <a:t>.</a:t>
            </a: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07735CDF-8400-4A8B-93DC-7F817DE5D244}"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b="1" dirty="0">
                <a:solidFill>
                  <a:srgbClr val="FFFF00"/>
                </a:solidFill>
                <a:latin typeface="Bell MT" pitchFamily="18" charset="0"/>
              </a:rPr>
              <a:t>       B CELL ACTIVATION</a:t>
            </a:r>
            <a:endParaRPr lang="en-IN" sz="3600" dirty="0">
              <a:solidFill>
                <a:srgbClr val="FFFF00"/>
              </a:solidFill>
              <a:latin typeface="Bell MT" pitchFamily="18" charset="0"/>
            </a:endParaRPr>
          </a:p>
        </p:txBody>
      </p:sp>
      <p:sp>
        <p:nvSpPr>
          <p:cNvPr id="3" name="Content Placeholder 2"/>
          <p:cNvSpPr>
            <a:spLocks noGrp="1"/>
          </p:cNvSpPr>
          <p:nvPr>
            <p:ph idx="1"/>
          </p:nvPr>
        </p:nvSpPr>
        <p:spPr>
          <a:xfrm>
            <a:off x="457200" y="1052736"/>
            <a:ext cx="8229600" cy="5544616"/>
          </a:xfrm>
        </p:spPr>
        <p:txBody>
          <a:bodyPr>
            <a:normAutofit fontScale="85000" lnSpcReduction="20000"/>
          </a:bodyPr>
          <a:lstStyle/>
          <a:p>
            <a:pPr algn="just">
              <a:lnSpc>
                <a:spcPct val="150000"/>
              </a:lnSpc>
            </a:pPr>
            <a:endParaRPr lang="en-IN" sz="2800" dirty="0">
              <a:latin typeface="Bell MT" pitchFamily="18" charset="0"/>
            </a:endParaRPr>
          </a:p>
          <a:p>
            <a:pPr algn="just">
              <a:lnSpc>
                <a:spcPct val="150000"/>
              </a:lnSpc>
            </a:pPr>
            <a:r>
              <a:rPr lang="en-IN" sz="2800" dirty="0">
                <a:latin typeface="Bell MT" pitchFamily="18" charset="0"/>
              </a:rPr>
              <a:t>Two B cell groups can be distinguished based on their requirement for T cell help in order to proliferate and differentiate. </a:t>
            </a:r>
          </a:p>
          <a:p>
            <a:pPr algn="just">
              <a:lnSpc>
                <a:spcPct val="150000"/>
              </a:lnSpc>
            </a:pPr>
            <a:endParaRPr lang="en-IN" sz="2800" dirty="0">
              <a:latin typeface="Bell MT" pitchFamily="18" charset="0"/>
            </a:endParaRPr>
          </a:p>
          <a:p>
            <a:pPr algn="just">
              <a:lnSpc>
                <a:spcPct val="150000"/>
              </a:lnSpc>
            </a:pPr>
            <a:endParaRPr lang="en-IN" sz="2800" dirty="0">
              <a:latin typeface="Bell MT" pitchFamily="18" charset="0"/>
            </a:endParaRPr>
          </a:p>
          <a:p>
            <a:pPr algn="just">
              <a:lnSpc>
                <a:spcPct val="150000"/>
              </a:lnSpc>
            </a:pPr>
            <a:endParaRPr lang="en-IN" sz="2800" dirty="0">
              <a:latin typeface="Bell MT" pitchFamily="18" charset="0"/>
            </a:endParaRPr>
          </a:p>
          <a:p>
            <a:pPr algn="just">
              <a:lnSpc>
                <a:spcPct val="150000"/>
              </a:lnSpc>
            </a:pPr>
            <a:endParaRPr lang="en-IN" sz="2800" dirty="0">
              <a:latin typeface="Bell MT" pitchFamily="18" charset="0"/>
            </a:endParaRPr>
          </a:p>
          <a:p>
            <a:pPr algn="just">
              <a:lnSpc>
                <a:spcPct val="150000"/>
              </a:lnSpc>
            </a:pPr>
            <a:r>
              <a:rPr lang="en-IN" sz="2800" dirty="0">
                <a:latin typeface="Bell MT" pitchFamily="18" charset="0"/>
              </a:rPr>
              <a:t>B2 cells eventually give rise to plasma cells that produce </a:t>
            </a:r>
            <a:r>
              <a:rPr lang="en-IN" sz="2800" dirty="0" err="1">
                <a:latin typeface="Bell MT" pitchFamily="18" charset="0"/>
              </a:rPr>
              <a:t>IgG</a:t>
            </a:r>
            <a:r>
              <a:rPr lang="en-IN" sz="2800" dirty="0">
                <a:latin typeface="Bell MT" pitchFamily="18" charset="0"/>
              </a:rPr>
              <a:t>, </a:t>
            </a:r>
            <a:r>
              <a:rPr lang="en-IN" sz="2800" dirty="0" err="1">
                <a:latin typeface="Bell MT" pitchFamily="18" charset="0"/>
              </a:rPr>
              <a:t>IgA</a:t>
            </a:r>
            <a:r>
              <a:rPr lang="en-IN" sz="2800" dirty="0">
                <a:latin typeface="Bell MT" pitchFamily="18" charset="0"/>
              </a:rPr>
              <a:t> and </a:t>
            </a:r>
            <a:r>
              <a:rPr lang="en-IN" sz="2800" dirty="0" err="1">
                <a:latin typeface="Bell MT" pitchFamily="18" charset="0"/>
              </a:rPr>
              <a:t>IgE</a:t>
            </a:r>
            <a:r>
              <a:rPr lang="en-IN" sz="2800" dirty="0">
                <a:latin typeface="Bell MT" pitchFamily="18" charset="0"/>
              </a:rPr>
              <a:t> antibodies</a:t>
            </a:r>
            <a:r>
              <a:rPr lang="en-IN" sz="2800" dirty="0"/>
              <a:t>.</a:t>
            </a:r>
          </a:p>
          <a:p>
            <a:pPr algn="just">
              <a:lnSpc>
                <a:spcPct val="150000"/>
              </a:lnSpc>
            </a:pPr>
            <a:endParaRPr lang="en-IN" sz="2800" dirty="0">
              <a:latin typeface="Bell MT" pitchFamily="18" charset="0"/>
            </a:endParaRPr>
          </a:p>
        </p:txBody>
      </p:sp>
      <p:sp>
        <p:nvSpPr>
          <p:cNvPr id="4" name="Oval 3"/>
          <p:cNvSpPr/>
          <p:nvPr/>
        </p:nvSpPr>
        <p:spPr>
          <a:xfrm>
            <a:off x="1763688" y="2996952"/>
            <a:ext cx="1512168" cy="122413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latin typeface="Bell MT" pitchFamily="18" charset="0"/>
              </a:rPr>
              <a:t>B1</a:t>
            </a:r>
          </a:p>
        </p:txBody>
      </p:sp>
      <p:sp>
        <p:nvSpPr>
          <p:cNvPr id="5" name="Oval 4"/>
          <p:cNvSpPr/>
          <p:nvPr/>
        </p:nvSpPr>
        <p:spPr>
          <a:xfrm>
            <a:off x="5868144" y="2924944"/>
            <a:ext cx="1512168" cy="122413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latin typeface="Bell MT" pitchFamily="18" charset="0"/>
              </a:rPr>
              <a:t>B2</a:t>
            </a:r>
          </a:p>
        </p:txBody>
      </p:sp>
      <p:sp>
        <p:nvSpPr>
          <p:cNvPr id="6" name="Rounded Rectangle 5"/>
          <p:cNvSpPr/>
          <p:nvPr/>
        </p:nvSpPr>
        <p:spPr>
          <a:xfrm>
            <a:off x="899592" y="4221088"/>
            <a:ext cx="3384376" cy="100811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Bell MT" pitchFamily="18" charset="0"/>
              </a:rPr>
              <a:t>T-cell-independent (T-I</a:t>
            </a:r>
            <a:r>
              <a:rPr lang="en-IN" sz="2000" dirty="0">
                <a:solidFill>
                  <a:schemeClr val="tx1"/>
                </a:solidFill>
                <a:latin typeface="Bell MT" pitchFamily="18" charset="0"/>
              </a:rPr>
              <a:t>)</a:t>
            </a:r>
          </a:p>
        </p:txBody>
      </p:sp>
      <p:sp>
        <p:nvSpPr>
          <p:cNvPr id="7" name="Rounded Rectangle 6"/>
          <p:cNvSpPr/>
          <p:nvPr/>
        </p:nvSpPr>
        <p:spPr>
          <a:xfrm>
            <a:off x="4860032" y="4149080"/>
            <a:ext cx="3384376" cy="100811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Bell MT" pitchFamily="18" charset="0"/>
              </a:rPr>
              <a:t>T-cell-dependent (T-D)</a:t>
            </a:r>
            <a:endParaRPr lang="en-IN" sz="2000" dirty="0">
              <a:solidFill>
                <a:schemeClr val="tx1"/>
              </a:solidFill>
              <a:latin typeface="Bell MT" pitchFamily="18" charset="0"/>
            </a:endParaRPr>
          </a:p>
        </p:txBody>
      </p:sp>
      <p:sp>
        <p:nvSpPr>
          <p:cNvPr id="8" name="Slide Number Placeholder 7"/>
          <p:cNvSpPr>
            <a:spLocks noGrp="1"/>
          </p:cNvSpPr>
          <p:nvPr>
            <p:ph type="sldNum" sz="quarter" idx="12"/>
          </p:nvPr>
        </p:nvSpPr>
        <p:spPr/>
        <p:txBody>
          <a:bodyPr/>
          <a:lstStyle/>
          <a:p>
            <a:fld id="{07735CDF-8400-4A8B-93DC-7F817DE5D244}"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FF00"/>
                </a:solidFill>
                <a:latin typeface="Bell MT" pitchFamily="18" charset="0"/>
              </a:rPr>
              <a:t> B CELL ACTIVATION</a:t>
            </a:r>
            <a:endParaRPr lang="en-IN" dirty="0"/>
          </a:p>
        </p:txBody>
      </p:sp>
      <p:sp>
        <p:nvSpPr>
          <p:cNvPr id="3" name="Content Placeholder 2"/>
          <p:cNvSpPr>
            <a:spLocks noGrp="1"/>
          </p:cNvSpPr>
          <p:nvPr>
            <p:ph idx="1"/>
          </p:nvPr>
        </p:nvSpPr>
        <p:spPr/>
        <p:txBody>
          <a:bodyPr>
            <a:normAutofit fontScale="92500" lnSpcReduction="20000"/>
          </a:bodyPr>
          <a:lstStyle/>
          <a:p>
            <a:pPr lvl="0" algn="just">
              <a:lnSpc>
                <a:spcPct val="150000"/>
              </a:lnSpc>
            </a:pPr>
            <a:r>
              <a:rPr lang="en-IN" sz="2800" dirty="0">
                <a:solidFill>
                  <a:srgbClr val="FF0066"/>
                </a:solidFill>
                <a:latin typeface="Bell MT" pitchFamily="18" charset="0"/>
              </a:rPr>
              <a:t>T cell-dependent activation</a:t>
            </a:r>
            <a:r>
              <a:rPr lang="en-IN" sz="2800" dirty="0">
                <a:latin typeface="Bell MT" pitchFamily="18" charset="0"/>
              </a:rPr>
              <a:t>:</a:t>
            </a:r>
          </a:p>
          <a:p>
            <a:pPr algn="just">
              <a:lnSpc>
                <a:spcPct val="150000"/>
              </a:lnSpc>
              <a:buNone/>
            </a:pPr>
            <a:r>
              <a:rPr lang="en-IN" sz="2800" dirty="0">
                <a:latin typeface="Bell MT" pitchFamily="18" charset="0"/>
              </a:rPr>
              <a:t>	Co-stimulatory signal involves direct contact between a B cell and a helper T (</a:t>
            </a:r>
            <a:r>
              <a:rPr lang="en-IN" sz="2800" dirty="0" err="1">
                <a:latin typeface="Bell MT" pitchFamily="18" charset="0"/>
              </a:rPr>
              <a:t>Th</a:t>
            </a:r>
            <a:r>
              <a:rPr lang="en-IN" sz="2800" dirty="0">
                <a:latin typeface="Bell MT" pitchFamily="18" charset="0"/>
              </a:rPr>
              <a:t>) cell. On the surface of activated </a:t>
            </a:r>
            <a:r>
              <a:rPr lang="en-IN" sz="2800" dirty="0" err="1">
                <a:latin typeface="Bell MT" pitchFamily="18" charset="0"/>
              </a:rPr>
              <a:t>Th</a:t>
            </a:r>
            <a:r>
              <a:rPr lang="en-IN" sz="2800" dirty="0">
                <a:latin typeface="Bell MT" pitchFamily="18" charset="0"/>
              </a:rPr>
              <a:t> cells are proteins called CD40L. When CD40L plugs into (</a:t>
            </a:r>
            <a:r>
              <a:rPr lang="en-IN" sz="2800" dirty="0" err="1">
                <a:latin typeface="Bell MT" pitchFamily="18" charset="0"/>
              </a:rPr>
              <a:t>ligates</a:t>
            </a:r>
            <a:r>
              <a:rPr lang="en-IN" sz="2800" dirty="0">
                <a:latin typeface="Bell MT" pitchFamily="18" charset="0"/>
              </a:rPr>
              <a:t>) a protein called CD40 on the surface of a B cell, the co-stimulatory signal is sent, and if the B cell’s receptors have been </a:t>
            </a:r>
            <a:r>
              <a:rPr lang="en-IN" sz="2800" dirty="0" err="1">
                <a:latin typeface="Bell MT" pitchFamily="18" charset="0"/>
              </a:rPr>
              <a:t>crosslinked</a:t>
            </a:r>
            <a:r>
              <a:rPr lang="en-IN" sz="2800" dirty="0">
                <a:latin typeface="Bell MT" pitchFamily="18" charset="0"/>
              </a:rPr>
              <a:t>, the B cell is activated.</a:t>
            </a:r>
          </a:p>
          <a:p>
            <a:endParaRPr lang="en-IN" dirty="0"/>
          </a:p>
        </p:txBody>
      </p:sp>
      <p:sp>
        <p:nvSpPr>
          <p:cNvPr id="4" name="Slide Number Placeholder 3"/>
          <p:cNvSpPr>
            <a:spLocks noGrp="1"/>
          </p:cNvSpPr>
          <p:nvPr>
            <p:ph type="sldNum" sz="quarter" idx="12"/>
          </p:nvPr>
        </p:nvSpPr>
        <p:spPr/>
        <p:txBody>
          <a:bodyPr/>
          <a:lstStyle/>
          <a:p>
            <a:fld id="{07735CDF-8400-4A8B-93DC-7F817DE5D244}"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p:cNvPicPr>
          <p:nvPr>
            <p:ph idx="1"/>
          </p:nvPr>
        </p:nvPicPr>
        <p:blipFill>
          <a:blip r:embed="rId2" cstate="print"/>
          <a:srcRect/>
          <a:stretch>
            <a:fillRect/>
          </a:stretch>
        </p:blipFill>
        <p:spPr bwMode="auto">
          <a:xfrm>
            <a:off x="1475656" y="1412776"/>
            <a:ext cx="5904656"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7735CDF-8400-4A8B-93DC-7F817DE5D244}" type="slidenum">
              <a:rPr lang="en-IN" smtClean="0"/>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solidFill>
                  <a:schemeClr val="bg1"/>
                </a:solidFill>
                <a:latin typeface="Times New Roman" panose="02020603050405020304" pitchFamily="18" charset="0"/>
                <a:cs typeface="Times New Roman" panose="02020603050405020304" pitchFamily="18" charset="0"/>
              </a:rPr>
              <a:t>SPECIFIC LEARNING OBJECTIVES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9719659"/>
              </p:ext>
            </p:extLst>
          </p:nvPr>
        </p:nvGraphicFramePr>
        <p:xfrm>
          <a:off x="457200" y="2294880"/>
          <a:ext cx="8229600" cy="2895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906128158"/>
                    </a:ext>
                  </a:extLst>
                </a:gridCol>
                <a:gridCol w="2743200">
                  <a:extLst>
                    <a:ext uri="{9D8B030D-6E8A-4147-A177-3AD203B41FA5}">
                      <a16:colId xmlns:a16="http://schemas.microsoft.com/office/drawing/2014/main" val="1245808539"/>
                    </a:ext>
                  </a:extLst>
                </a:gridCol>
                <a:gridCol w="2743200">
                  <a:extLst>
                    <a:ext uri="{9D8B030D-6E8A-4147-A177-3AD203B41FA5}">
                      <a16:colId xmlns:a16="http://schemas.microsoft.com/office/drawing/2014/main" val="2215612931"/>
                    </a:ext>
                  </a:extLst>
                </a:gridCol>
              </a:tblGrid>
              <a:tr h="370840">
                <a:tc>
                  <a:txBody>
                    <a:bodyPr/>
                    <a:lstStyle/>
                    <a:p>
                      <a:r>
                        <a:rPr lang="en-IN" sz="2000" dirty="0">
                          <a:latin typeface="Times New Roman" panose="02020603050405020304" pitchFamily="18" charset="0"/>
                          <a:cs typeface="Times New Roman" panose="02020603050405020304" pitchFamily="18" charset="0"/>
                        </a:rPr>
                        <a:t>CORE AREAS</a:t>
                      </a:r>
                    </a:p>
                  </a:txBody>
                  <a:tcPr/>
                </a:tc>
                <a:tc>
                  <a:txBody>
                    <a:bodyPr/>
                    <a:lstStyle/>
                    <a:p>
                      <a:r>
                        <a:rPr lang="en-IN" sz="2000" dirty="0">
                          <a:latin typeface="Times New Roman" panose="02020603050405020304" pitchFamily="18" charset="0"/>
                          <a:cs typeface="Times New Roman" panose="02020603050405020304" pitchFamily="18" charset="0"/>
                        </a:rPr>
                        <a:t>DOMAIN</a:t>
                      </a:r>
                    </a:p>
                  </a:txBody>
                  <a:tcPr/>
                </a:tc>
                <a:tc>
                  <a:txBody>
                    <a:bodyPr/>
                    <a:lstStyle/>
                    <a:p>
                      <a:r>
                        <a:rPr lang="en-IN" sz="2000" dirty="0">
                          <a:latin typeface="Times New Roman" panose="02020603050405020304" pitchFamily="18" charset="0"/>
                          <a:cs typeface="Times New Roman" panose="02020603050405020304" pitchFamily="18" charset="0"/>
                        </a:rPr>
                        <a:t>CATEGORY</a:t>
                      </a:r>
                    </a:p>
                  </a:txBody>
                  <a:tcPr/>
                </a:tc>
                <a:extLst>
                  <a:ext uri="{0D108BD9-81ED-4DB2-BD59-A6C34878D82A}">
                    <a16:rowId xmlns:a16="http://schemas.microsoft.com/office/drawing/2014/main" val="625825510"/>
                  </a:ext>
                </a:extLst>
              </a:tr>
              <a:tr h="370840">
                <a:tc>
                  <a:txBody>
                    <a:bodyPr/>
                    <a:lstStyle/>
                    <a:p>
                      <a:pPr marL="400050" lvl="1" indent="0">
                        <a:buFont typeface="+mj-lt"/>
                        <a:buNone/>
                      </a:pPr>
                      <a:r>
                        <a:rPr lang="en-IN" sz="2000" b="0" dirty="0">
                          <a:latin typeface="Times New Roman" panose="02020603050405020304" pitchFamily="18" charset="0"/>
                          <a:cs typeface="Times New Roman" panose="02020603050405020304" pitchFamily="18" charset="0"/>
                        </a:rPr>
                        <a:t>B cells and Antibodies: Types and Functions</a:t>
                      </a:r>
                    </a:p>
                  </a:txBody>
                  <a:tcPr/>
                </a:tc>
                <a:tc>
                  <a:txBody>
                    <a:bodyPr/>
                    <a:lstStyle/>
                    <a:p>
                      <a:r>
                        <a:rPr lang="en-IN" sz="2000" dirty="0">
                          <a:latin typeface="Times New Roman" panose="02020603050405020304" pitchFamily="18" charset="0"/>
                          <a:cs typeface="Times New Roman" panose="02020603050405020304" pitchFamily="18" charset="0"/>
                        </a:rPr>
                        <a:t>COGNITVE</a:t>
                      </a:r>
                    </a:p>
                  </a:txBody>
                  <a:tcPr/>
                </a:tc>
                <a:tc>
                  <a:txBody>
                    <a:bodyPr/>
                    <a:lstStyle/>
                    <a:p>
                      <a:r>
                        <a:rPr lang="en-IN" sz="2000" dirty="0">
                          <a:latin typeface="Times New Roman" panose="02020603050405020304" pitchFamily="18" charset="0"/>
                          <a:cs typeface="Times New Roman" panose="02020603050405020304" pitchFamily="18" charset="0"/>
                        </a:rPr>
                        <a:t>MUST TO KNOW</a:t>
                      </a:r>
                    </a:p>
                  </a:txBody>
                  <a:tcPr/>
                </a:tc>
                <a:extLst>
                  <a:ext uri="{0D108BD9-81ED-4DB2-BD59-A6C34878D82A}">
                    <a16:rowId xmlns:a16="http://schemas.microsoft.com/office/drawing/2014/main" val="1399928724"/>
                  </a:ext>
                </a:extLst>
              </a:tr>
              <a:tr h="370840">
                <a:tc>
                  <a:txBody>
                    <a:bodyPr/>
                    <a:lstStyle/>
                    <a:p>
                      <a:pPr marL="400050" lvl="1" indent="0">
                        <a:buFont typeface="+mj-lt"/>
                        <a:buNone/>
                      </a:pPr>
                      <a:r>
                        <a:rPr lang="en-IN" sz="2000" b="0" dirty="0">
                          <a:latin typeface="Times New Roman" panose="02020603050405020304" pitchFamily="18" charset="0"/>
                          <a:cs typeface="Times New Roman" panose="02020603050405020304" pitchFamily="18" charset="0"/>
                        </a:rPr>
                        <a:t>MHC molecules</a:t>
                      </a:r>
                    </a:p>
                  </a:txBody>
                  <a:tcPr/>
                </a:tc>
                <a:tc>
                  <a:txBody>
                    <a:bodyPr/>
                    <a:lstStyle/>
                    <a:p>
                      <a:r>
                        <a:rPr lang="en-IN" sz="2000" dirty="0">
                          <a:latin typeface="Times New Roman" panose="02020603050405020304" pitchFamily="18" charset="0"/>
                          <a:cs typeface="Times New Roman" panose="02020603050405020304" pitchFamily="18" charset="0"/>
                        </a:rPr>
                        <a:t>COGNITVE</a:t>
                      </a:r>
                    </a:p>
                  </a:txBody>
                  <a:tcPr/>
                </a:tc>
                <a:tc>
                  <a:txBody>
                    <a:bodyPr/>
                    <a:lstStyle/>
                    <a:p>
                      <a:r>
                        <a:rPr lang="en-IN" sz="2000" dirty="0">
                          <a:latin typeface="Times New Roman" panose="02020603050405020304" pitchFamily="18" charset="0"/>
                          <a:cs typeface="Times New Roman" panose="02020603050405020304" pitchFamily="18" charset="0"/>
                        </a:rPr>
                        <a:t>NICE TO KNOW</a:t>
                      </a:r>
                    </a:p>
                  </a:txBody>
                  <a:tcPr/>
                </a:tc>
                <a:extLst>
                  <a:ext uri="{0D108BD9-81ED-4DB2-BD59-A6C34878D82A}">
                    <a16:rowId xmlns:a16="http://schemas.microsoft.com/office/drawing/2014/main" val="4191606228"/>
                  </a:ext>
                </a:extLst>
              </a:tr>
              <a:tr h="370840">
                <a:tc>
                  <a:txBody>
                    <a:bodyPr/>
                    <a:lstStyle/>
                    <a:p>
                      <a:pPr marL="400050" lvl="1" indent="0">
                        <a:buFont typeface="+mj-lt"/>
                        <a:buNone/>
                      </a:pPr>
                      <a:r>
                        <a:rPr lang="en-IN" sz="2000" b="0" dirty="0">
                          <a:latin typeface="Times New Roman" panose="02020603050405020304" pitchFamily="18" charset="0"/>
                          <a:cs typeface="Times New Roman" panose="02020603050405020304" pitchFamily="18" charset="0"/>
                        </a:rPr>
                        <a:t>Antigen presenting cells</a:t>
                      </a:r>
                    </a:p>
                  </a:txBody>
                  <a:tcPr/>
                </a:tc>
                <a:tc>
                  <a:txBody>
                    <a:bodyPr/>
                    <a:lstStyle/>
                    <a:p>
                      <a:r>
                        <a:rPr lang="en-IN" sz="2000" dirty="0">
                          <a:latin typeface="Times New Roman" panose="02020603050405020304" pitchFamily="18" charset="0"/>
                          <a:cs typeface="Times New Roman" panose="02020603050405020304" pitchFamily="18" charset="0"/>
                        </a:rPr>
                        <a:t>COGNITVE</a:t>
                      </a:r>
                    </a:p>
                  </a:txBody>
                  <a:tcPr/>
                </a:tc>
                <a:tc>
                  <a:txBody>
                    <a:bodyPr/>
                    <a:lstStyle/>
                    <a:p>
                      <a:r>
                        <a:rPr lang="en-IN" sz="2000" dirty="0">
                          <a:latin typeface="Times New Roman" panose="02020603050405020304" pitchFamily="18" charset="0"/>
                          <a:cs typeface="Times New Roman" panose="02020603050405020304" pitchFamily="18" charset="0"/>
                        </a:rPr>
                        <a:t>MUST TO KNOW</a:t>
                      </a:r>
                    </a:p>
                  </a:txBody>
                  <a:tcPr/>
                </a:tc>
                <a:extLst>
                  <a:ext uri="{0D108BD9-81ED-4DB2-BD59-A6C34878D82A}">
                    <a16:rowId xmlns:a16="http://schemas.microsoft.com/office/drawing/2014/main" val="1536524130"/>
                  </a:ext>
                </a:extLst>
              </a:tr>
              <a:tr h="370840">
                <a:tc>
                  <a:txBody>
                    <a:bodyPr/>
                    <a:lstStyle/>
                    <a:p>
                      <a:pPr marL="400050" lvl="1" indent="0">
                        <a:buFont typeface="+mj-lt"/>
                        <a:buNone/>
                      </a:pPr>
                      <a:r>
                        <a:rPr lang="en-IN" sz="2000" b="0" dirty="0">
                          <a:latin typeface="Times New Roman" panose="02020603050405020304" pitchFamily="18" charset="0"/>
                          <a:cs typeface="Times New Roman" panose="02020603050405020304" pitchFamily="18" charset="0"/>
                        </a:rPr>
                        <a:t>T cells</a:t>
                      </a:r>
                    </a:p>
                  </a:txBody>
                  <a:tcPr/>
                </a:tc>
                <a:tc>
                  <a:txBody>
                    <a:bodyPr/>
                    <a:lstStyle/>
                    <a:p>
                      <a:r>
                        <a:rPr lang="en-IN" sz="2000" dirty="0">
                          <a:latin typeface="Times New Roman" panose="02020603050405020304" pitchFamily="18" charset="0"/>
                          <a:cs typeface="Times New Roman" panose="02020603050405020304" pitchFamily="18" charset="0"/>
                        </a:rPr>
                        <a:t>COGNITVE</a:t>
                      </a:r>
                    </a:p>
                  </a:txBody>
                  <a:tcPr/>
                </a:tc>
                <a:tc>
                  <a:txBody>
                    <a:bodyPr/>
                    <a:lstStyle/>
                    <a:p>
                      <a:r>
                        <a:rPr lang="en-IN" sz="2000" dirty="0">
                          <a:latin typeface="Times New Roman" panose="02020603050405020304" pitchFamily="18" charset="0"/>
                          <a:cs typeface="Times New Roman" panose="02020603050405020304" pitchFamily="18" charset="0"/>
                        </a:rPr>
                        <a:t>MUST TO KNOW</a:t>
                      </a:r>
                    </a:p>
                  </a:txBody>
                  <a:tcPr/>
                </a:tc>
                <a:extLst>
                  <a:ext uri="{0D108BD9-81ED-4DB2-BD59-A6C34878D82A}">
                    <a16:rowId xmlns:a16="http://schemas.microsoft.com/office/drawing/2014/main" val="288331642"/>
                  </a:ext>
                </a:extLst>
              </a:tr>
            </a:tbl>
          </a:graphicData>
        </a:graphic>
      </p:graphicFrame>
      <p:sp>
        <p:nvSpPr>
          <p:cNvPr id="4" name="Slide Number Placeholder 3"/>
          <p:cNvSpPr>
            <a:spLocks noGrp="1"/>
          </p:cNvSpPr>
          <p:nvPr>
            <p:ph type="sldNum" sz="quarter" idx="12"/>
          </p:nvPr>
        </p:nvSpPr>
        <p:spPr/>
        <p:txBody>
          <a:bodyPr/>
          <a:lstStyle/>
          <a:p>
            <a:fld id="{07735CDF-8400-4A8B-93DC-7F817DE5D244}" type="slidenum">
              <a:rPr lang="en-IN" smtClean="0"/>
              <a:pPr/>
              <a:t>2</a:t>
            </a:fld>
            <a:endParaRPr lang="en-IN"/>
          </a:p>
        </p:txBody>
      </p:sp>
    </p:spTree>
    <p:extLst>
      <p:ext uri="{BB962C8B-B14F-4D97-AF65-F5344CB8AC3E}">
        <p14:creationId xmlns:p14="http://schemas.microsoft.com/office/powerpoint/2010/main" val="186024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FF00"/>
                </a:solidFill>
                <a:latin typeface="Bell MT" pitchFamily="18" charset="0"/>
              </a:rPr>
              <a:t> B CELL ACTIVATION</a:t>
            </a:r>
            <a:endParaRPr lang="en-IN" dirty="0"/>
          </a:p>
        </p:txBody>
      </p:sp>
      <p:sp>
        <p:nvSpPr>
          <p:cNvPr id="3" name="Content Placeholder 2"/>
          <p:cNvSpPr>
            <a:spLocks noGrp="1"/>
          </p:cNvSpPr>
          <p:nvPr>
            <p:ph idx="1"/>
          </p:nvPr>
        </p:nvSpPr>
        <p:spPr/>
        <p:txBody>
          <a:bodyPr>
            <a:normAutofit/>
          </a:bodyPr>
          <a:lstStyle/>
          <a:p>
            <a:pPr lvl="0" algn="just">
              <a:lnSpc>
                <a:spcPct val="150000"/>
              </a:lnSpc>
            </a:pPr>
            <a:r>
              <a:rPr lang="en-IN" sz="2800" dirty="0">
                <a:solidFill>
                  <a:srgbClr val="FF0066"/>
                </a:solidFill>
                <a:latin typeface="Bell MT" pitchFamily="18" charset="0"/>
              </a:rPr>
              <a:t>T cell-independent activation</a:t>
            </a:r>
          </a:p>
          <a:p>
            <a:pPr algn="just">
              <a:lnSpc>
                <a:spcPct val="150000"/>
              </a:lnSpc>
              <a:buNone/>
            </a:pPr>
            <a:r>
              <a:rPr lang="en-IN" sz="2800" dirty="0">
                <a:latin typeface="Bell MT" pitchFamily="18" charset="0"/>
              </a:rPr>
              <a:t>	B cells can also respond to some antigens that have numerous repeating </a:t>
            </a:r>
            <a:r>
              <a:rPr lang="en-IN" sz="2800" dirty="0" err="1">
                <a:latin typeface="Bell MT" pitchFamily="18" charset="0"/>
              </a:rPr>
              <a:t>epitopes</a:t>
            </a:r>
            <a:r>
              <a:rPr lang="en-IN" sz="2800" dirty="0">
                <a:latin typeface="Bell MT" pitchFamily="18" charset="0"/>
              </a:rPr>
              <a:t> (mainly polysaccharides) that bind multiple B-cell receptors and activate the B cell directly to secrete </a:t>
            </a:r>
            <a:r>
              <a:rPr lang="en-IN" sz="2800" dirty="0" err="1">
                <a:latin typeface="Bell MT" pitchFamily="18" charset="0"/>
              </a:rPr>
              <a:t>IgM</a:t>
            </a:r>
            <a:r>
              <a:rPr lang="en-IN" sz="2800" dirty="0">
                <a:latin typeface="Bell MT" pitchFamily="18" charset="0"/>
              </a:rPr>
              <a:t> antibody. </a:t>
            </a:r>
          </a:p>
        </p:txBody>
      </p:sp>
      <p:sp>
        <p:nvSpPr>
          <p:cNvPr id="4" name="Slide Number Placeholder 3"/>
          <p:cNvSpPr>
            <a:spLocks noGrp="1"/>
          </p:cNvSpPr>
          <p:nvPr>
            <p:ph type="sldNum" sz="quarter" idx="12"/>
          </p:nvPr>
        </p:nvSpPr>
        <p:spPr/>
        <p:txBody>
          <a:bodyPr/>
          <a:lstStyle/>
          <a:p>
            <a:fld id="{07735CDF-8400-4A8B-93DC-7F817DE5D244}"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p:cNvPicPr>
          <p:nvPr>
            <p:ph idx="1"/>
          </p:nvPr>
        </p:nvPicPr>
        <p:blipFill>
          <a:blip r:embed="rId2" cstate="print"/>
          <a:srcRect/>
          <a:stretch>
            <a:fillRect/>
          </a:stretch>
        </p:blipFill>
        <p:spPr bwMode="auto">
          <a:xfrm>
            <a:off x="1619672" y="1268760"/>
            <a:ext cx="5616624" cy="4608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7735CDF-8400-4A8B-93DC-7F817DE5D244}" type="slidenum">
              <a:rPr lang="en-IN" smtClean="0"/>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solidFill>
                  <a:srgbClr val="FFFF00"/>
                </a:solidFill>
                <a:latin typeface="Bell MT" pitchFamily="18" charset="0"/>
              </a:rPr>
              <a:t>T CELL</a:t>
            </a:r>
          </a:p>
        </p:txBody>
      </p:sp>
      <p:sp>
        <p:nvSpPr>
          <p:cNvPr id="3" name="Content Placeholder 2"/>
          <p:cNvSpPr>
            <a:spLocks noGrp="1"/>
          </p:cNvSpPr>
          <p:nvPr>
            <p:ph idx="1"/>
          </p:nvPr>
        </p:nvSpPr>
        <p:spPr/>
        <p:txBody>
          <a:bodyPr>
            <a:normAutofit/>
          </a:bodyPr>
          <a:lstStyle/>
          <a:p>
            <a:pPr algn="just">
              <a:lnSpc>
                <a:spcPct val="150000"/>
              </a:lnSpc>
            </a:pPr>
            <a:r>
              <a:rPr lang="en-IE" sz="2800" dirty="0">
                <a:latin typeface="Bell MT" pitchFamily="18" charset="0"/>
              </a:rPr>
              <a:t>Cannot recognise antigen in solution</a:t>
            </a:r>
            <a:endParaRPr lang="en-GB" sz="2800" dirty="0">
              <a:latin typeface="Bell MT" pitchFamily="18" charset="0"/>
            </a:endParaRPr>
          </a:p>
          <a:p>
            <a:pPr algn="just">
              <a:lnSpc>
                <a:spcPct val="150000"/>
              </a:lnSpc>
            </a:pPr>
            <a:r>
              <a:rPr lang="en-IE" sz="2800" dirty="0">
                <a:latin typeface="Bell MT" pitchFamily="18" charset="0"/>
              </a:rPr>
              <a:t>Must have the antigen processed and presented to it via  Antigen Presenting Cells.</a:t>
            </a:r>
            <a:endParaRPr lang="en-GB" sz="2800" dirty="0">
              <a:latin typeface="Bell MT" pitchFamily="18" charset="0"/>
            </a:endParaRPr>
          </a:p>
          <a:p>
            <a:pPr algn="just">
              <a:lnSpc>
                <a:spcPct val="150000"/>
              </a:lnSpc>
            </a:pPr>
            <a:r>
              <a:rPr lang="en-IE" sz="2800" dirty="0">
                <a:latin typeface="Bell MT" pitchFamily="18" charset="0"/>
              </a:rPr>
              <a:t>Specialised molecules present  antigens to T cells: MHC molecules</a:t>
            </a:r>
            <a:endParaRPr lang="en-GB" sz="2800" dirty="0">
              <a:latin typeface="Bell MT" pitchFamily="18" charset="0"/>
            </a:endParaRPr>
          </a:p>
          <a:p>
            <a:pPr algn="just">
              <a:lnSpc>
                <a:spcPct val="150000"/>
              </a:lnSpc>
            </a:pPr>
            <a:endParaRPr lang="en-IN" sz="2800" dirty="0">
              <a:latin typeface="Bell MT" pitchFamily="18" charset="0"/>
            </a:endParaRPr>
          </a:p>
        </p:txBody>
      </p:sp>
      <p:sp>
        <p:nvSpPr>
          <p:cNvPr id="4" name="Slide Number Placeholder 3"/>
          <p:cNvSpPr>
            <a:spLocks noGrp="1"/>
          </p:cNvSpPr>
          <p:nvPr>
            <p:ph type="sldNum" sz="quarter" idx="12"/>
          </p:nvPr>
        </p:nvSpPr>
        <p:spPr/>
        <p:txBody>
          <a:bodyPr/>
          <a:lstStyle/>
          <a:p>
            <a:fld id="{07735CDF-8400-4A8B-93DC-7F817DE5D244}" type="slidenum">
              <a:rPr lang="en-IN" smtClean="0"/>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T CELL</a:t>
            </a:r>
            <a:endParaRPr lang="en-IN" dirty="0"/>
          </a:p>
        </p:txBody>
      </p:sp>
      <p:sp>
        <p:nvSpPr>
          <p:cNvPr id="3" name="Content Placeholder 2"/>
          <p:cNvSpPr>
            <a:spLocks noGrp="1"/>
          </p:cNvSpPr>
          <p:nvPr>
            <p:ph idx="1"/>
          </p:nvPr>
        </p:nvSpPr>
        <p:spPr/>
        <p:txBody>
          <a:bodyPr/>
          <a:lstStyle/>
          <a:p>
            <a:endParaRPr lang="en-IN"/>
          </a:p>
        </p:txBody>
      </p:sp>
      <p:pic>
        <p:nvPicPr>
          <p:cNvPr id="4" name="Picture 2" descr="ag presentation"/>
          <p:cNvPicPr>
            <a:picLocks noChangeAspect="1" noChangeArrowheads="1"/>
          </p:cNvPicPr>
          <p:nvPr/>
        </p:nvPicPr>
        <p:blipFill>
          <a:blip r:embed="rId2" cstate="print"/>
          <a:srcRect/>
          <a:stretch>
            <a:fillRect/>
          </a:stretch>
        </p:blipFill>
        <p:spPr bwMode="auto">
          <a:xfrm>
            <a:off x="323528" y="1557338"/>
            <a:ext cx="8496944" cy="47529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7735CDF-8400-4A8B-93DC-7F817DE5D244}"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FF00"/>
                </a:solidFill>
                <a:latin typeface="Bell MT" pitchFamily="18" charset="0"/>
              </a:rPr>
              <a:t>Antigen-presenting cells</a:t>
            </a:r>
            <a:endParaRPr lang="en-IN" dirty="0">
              <a:solidFill>
                <a:srgbClr val="FFFF00"/>
              </a:solidFill>
              <a:latin typeface="Bell MT" pitchFamily="18" charset="0"/>
            </a:endParaRP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algn="just">
              <a:lnSpc>
                <a:spcPct val="160000"/>
              </a:lnSpc>
            </a:pPr>
            <a:r>
              <a:rPr lang="en-IN" dirty="0">
                <a:latin typeface="Bell MT" pitchFamily="18" charset="0"/>
              </a:rPr>
              <a:t>When a foreign particle, such as a virus, infects the body, it is taken in by cells and partially digested. Within the cells, the viral antigens are processed and moved to the surface of the plasma membrane. The cells that perform this function are known as </a:t>
            </a:r>
            <a:r>
              <a:rPr lang="en-IN" b="1" dirty="0">
                <a:latin typeface="Bell MT" pitchFamily="18" charset="0"/>
              </a:rPr>
              <a:t>antigen-presenting cells.</a:t>
            </a:r>
            <a:r>
              <a:rPr lang="en-IN" dirty="0">
                <a:latin typeface="Bell MT" pitchFamily="18" charset="0"/>
              </a:rPr>
              <a:t> </a:t>
            </a:r>
          </a:p>
          <a:p>
            <a:pPr algn="just">
              <a:lnSpc>
                <a:spcPct val="160000"/>
              </a:lnSpc>
            </a:pPr>
            <a:r>
              <a:rPr lang="en-IN" dirty="0">
                <a:latin typeface="Bell MT" pitchFamily="18" charset="0"/>
              </a:rPr>
              <a:t>At the membrane, the processed antigens are </a:t>
            </a:r>
            <a:r>
              <a:rPr lang="en-IN" dirty="0" err="1">
                <a:latin typeface="Bell MT" pitchFamily="18" charset="0"/>
              </a:rPr>
              <a:t>complexed</a:t>
            </a:r>
            <a:r>
              <a:rPr lang="en-IN" dirty="0">
                <a:latin typeface="Bell MT" pitchFamily="18" charset="0"/>
              </a:rPr>
              <a:t> with the MHC proteins. This enables T cells to recognize antigens presented to them associated with the MHC proteins.</a:t>
            </a:r>
          </a:p>
          <a:p>
            <a:pPr algn="just">
              <a:lnSpc>
                <a:spcPct val="160000"/>
              </a:lnSpc>
            </a:pPr>
            <a:endParaRPr lang="en-IN" dirty="0">
              <a:latin typeface="Bell MT" pitchFamily="18" charset="0"/>
            </a:endParaRPr>
          </a:p>
        </p:txBody>
      </p:sp>
      <p:sp>
        <p:nvSpPr>
          <p:cNvPr id="4" name="Slide Number Placeholder 3"/>
          <p:cNvSpPr>
            <a:spLocks noGrp="1"/>
          </p:cNvSpPr>
          <p:nvPr>
            <p:ph type="sldNum" sz="quarter" idx="12"/>
          </p:nvPr>
        </p:nvSpPr>
        <p:spPr/>
        <p:txBody>
          <a:bodyPr/>
          <a:lstStyle/>
          <a:p>
            <a:fld id="{07735CDF-8400-4A8B-93DC-7F817DE5D244}" type="slidenum">
              <a:rPr lang="en-IN" smtClean="0"/>
              <a:pPr/>
              <a:t>24</a:t>
            </a:fld>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p:cNvPicPr>
          <p:nvPr>
            <p:ph idx="1"/>
          </p:nvPr>
        </p:nvPicPr>
        <p:blipFill>
          <a:blip r:embed="rId2" cstate="print"/>
          <a:srcRect/>
          <a:stretch>
            <a:fillRect/>
          </a:stretch>
        </p:blipFill>
        <p:spPr bwMode="auto">
          <a:xfrm>
            <a:off x="971600" y="620688"/>
            <a:ext cx="7200800" cy="591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7735CDF-8400-4A8B-93DC-7F817DE5D244}" type="slidenum">
              <a:rPr lang="en-IN" smtClean="0"/>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FF00"/>
                </a:solidFill>
                <a:latin typeface="Bell MT" pitchFamily="18" charset="0"/>
              </a:rPr>
              <a:t>Antigen-presenting cells</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IN" sz="2800" dirty="0">
                <a:latin typeface="Bell MT" pitchFamily="18" charset="0"/>
              </a:rPr>
              <a:t>3 types of Antigen presenting  cells:</a:t>
            </a:r>
          </a:p>
          <a:p>
            <a:pPr marL="514350" indent="-514350" algn="just">
              <a:lnSpc>
                <a:spcPct val="150000"/>
              </a:lnSpc>
              <a:buFont typeface="+mj-lt"/>
              <a:buAutoNum type="arabicPeriod"/>
            </a:pPr>
            <a:r>
              <a:rPr lang="en-IN" sz="2800" dirty="0">
                <a:solidFill>
                  <a:srgbClr val="FF0000"/>
                </a:solidFill>
                <a:latin typeface="Bell MT" pitchFamily="18" charset="0"/>
              </a:rPr>
              <a:t>Macrophages </a:t>
            </a:r>
          </a:p>
          <a:p>
            <a:pPr marL="514350" indent="-514350" algn="just">
              <a:lnSpc>
                <a:spcPct val="150000"/>
              </a:lnSpc>
              <a:buFont typeface="+mj-lt"/>
              <a:buAutoNum type="arabicPeriod"/>
            </a:pPr>
            <a:r>
              <a:rPr lang="en-IN" sz="2800" dirty="0" err="1">
                <a:solidFill>
                  <a:srgbClr val="FF0000"/>
                </a:solidFill>
                <a:latin typeface="Bell MT" pitchFamily="18" charset="0"/>
              </a:rPr>
              <a:t>Dendritic</a:t>
            </a:r>
            <a:r>
              <a:rPr lang="en-IN" sz="2800" dirty="0">
                <a:solidFill>
                  <a:srgbClr val="FF0000"/>
                </a:solidFill>
                <a:latin typeface="Bell MT" pitchFamily="18" charset="0"/>
              </a:rPr>
              <a:t> cells</a:t>
            </a:r>
          </a:p>
          <a:p>
            <a:pPr marL="514350" indent="-514350" algn="just">
              <a:lnSpc>
                <a:spcPct val="150000"/>
              </a:lnSpc>
              <a:buFont typeface="+mj-lt"/>
              <a:buAutoNum type="arabicPeriod"/>
            </a:pPr>
            <a:r>
              <a:rPr lang="en-IN" sz="2800" dirty="0">
                <a:solidFill>
                  <a:srgbClr val="FF0000"/>
                </a:solidFill>
                <a:latin typeface="Bell MT" pitchFamily="18" charset="0"/>
              </a:rPr>
              <a:t>B cells</a:t>
            </a:r>
          </a:p>
        </p:txBody>
      </p:sp>
      <p:sp>
        <p:nvSpPr>
          <p:cNvPr id="4" name="Slide Number Placeholder 3"/>
          <p:cNvSpPr>
            <a:spLocks noGrp="1"/>
          </p:cNvSpPr>
          <p:nvPr>
            <p:ph type="sldNum" sz="quarter" idx="12"/>
          </p:nvPr>
        </p:nvSpPr>
        <p:spPr/>
        <p:txBody>
          <a:bodyPr/>
          <a:lstStyle/>
          <a:p>
            <a:fld id="{07735CDF-8400-4A8B-93DC-7F817DE5D244}" type="slidenum">
              <a:rPr lang="en-IN" smtClean="0"/>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FF00"/>
                </a:solidFill>
                <a:latin typeface="Bell MT" pitchFamily="18" charset="0"/>
              </a:rPr>
              <a:t> </a:t>
            </a:r>
            <a:r>
              <a:rPr lang="en-IN" b="1" dirty="0">
                <a:solidFill>
                  <a:srgbClr val="FFFF00"/>
                </a:solidFill>
                <a:latin typeface="Bell MT" pitchFamily="18" charset="0"/>
              </a:rPr>
              <a:t>Major </a:t>
            </a:r>
            <a:r>
              <a:rPr lang="en-IN" b="1" dirty="0" err="1">
                <a:solidFill>
                  <a:srgbClr val="FFFF00"/>
                </a:solidFill>
                <a:latin typeface="Bell MT" pitchFamily="18" charset="0"/>
              </a:rPr>
              <a:t>Histocompatibility</a:t>
            </a:r>
            <a:r>
              <a:rPr lang="en-IN" b="1" dirty="0">
                <a:solidFill>
                  <a:srgbClr val="FFFF00"/>
                </a:solidFill>
                <a:latin typeface="Bell MT" pitchFamily="18" charset="0"/>
              </a:rPr>
              <a:t> Complex (MHC) Molecules</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IN" sz="2800" dirty="0" err="1">
                <a:latin typeface="Bell MT" pitchFamily="18" charset="0"/>
              </a:rPr>
              <a:t>Cytotoxic</a:t>
            </a:r>
            <a:r>
              <a:rPr lang="en-IN" sz="2800" dirty="0">
                <a:latin typeface="Bell MT" pitchFamily="18" charset="0"/>
              </a:rPr>
              <a:t> T lymphocytes, which act to destroy infected cells can only interact with antigens presented to them with MHC-I proteins. </a:t>
            </a:r>
          </a:p>
          <a:p>
            <a:pPr algn="just">
              <a:lnSpc>
                <a:spcPct val="150000"/>
              </a:lnSpc>
            </a:pPr>
            <a:r>
              <a:rPr lang="en-IN" sz="2800" dirty="0">
                <a:latin typeface="Bell MT" pitchFamily="18" charset="0"/>
              </a:rPr>
              <a:t>Helper T lymphocytes, can interact only with antigens presented with MHC-II proteins</a:t>
            </a:r>
          </a:p>
        </p:txBody>
      </p:sp>
      <p:sp>
        <p:nvSpPr>
          <p:cNvPr id="4" name="Slide Number Placeholder 3"/>
          <p:cNvSpPr>
            <a:spLocks noGrp="1"/>
          </p:cNvSpPr>
          <p:nvPr>
            <p:ph type="sldNum" sz="quarter" idx="12"/>
          </p:nvPr>
        </p:nvSpPr>
        <p:spPr/>
        <p:txBody>
          <a:bodyPr/>
          <a:lstStyle/>
          <a:p>
            <a:fld id="{07735CDF-8400-4A8B-93DC-7F817DE5D244}" type="slidenum">
              <a:rPr lang="en-IN" smtClean="0"/>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FF00"/>
                </a:solidFill>
                <a:latin typeface="Bell MT" pitchFamily="18" charset="0"/>
              </a:rPr>
              <a:t> </a:t>
            </a:r>
            <a:r>
              <a:rPr lang="en-IN" b="1" dirty="0">
                <a:solidFill>
                  <a:srgbClr val="FFFF00"/>
                </a:solidFill>
                <a:latin typeface="Bell MT" pitchFamily="18" charset="0"/>
              </a:rPr>
              <a:t>Major </a:t>
            </a:r>
            <a:r>
              <a:rPr lang="en-IN" b="1" dirty="0" err="1">
                <a:solidFill>
                  <a:srgbClr val="FFFF00"/>
                </a:solidFill>
                <a:latin typeface="Bell MT" pitchFamily="18" charset="0"/>
              </a:rPr>
              <a:t>Histocompatibility</a:t>
            </a:r>
            <a:r>
              <a:rPr lang="en-IN" b="1" dirty="0">
                <a:solidFill>
                  <a:srgbClr val="FFFF00"/>
                </a:solidFill>
                <a:latin typeface="Bell MT" pitchFamily="18" charset="0"/>
              </a:rPr>
              <a:t> Complex (MHC) Molecules</a:t>
            </a:r>
            <a:endParaRPr lang="en-IN" dirty="0"/>
          </a:p>
        </p:txBody>
      </p:sp>
      <p:pic>
        <p:nvPicPr>
          <p:cNvPr id="4" name="Content Placeholder 3"/>
          <p:cNvPicPr>
            <a:picLocks noGrp="1"/>
          </p:cNvPicPr>
          <p:nvPr>
            <p:ph idx="1"/>
          </p:nvPr>
        </p:nvPicPr>
        <p:blipFill>
          <a:blip r:embed="rId2" cstate="print"/>
          <a:srcRect/>
          <a:stretch>
            <a:fillRect/>
          </a:stretch>
        </p:blipFill>
        <p:spPr bwMode="auto">
          <a:xfrm>
            <a:off x="1014209" y="1600200"/>
            <a:ext cx="711558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7735CDF-8400-4A8B-93DC-7F817DE5D244}" type="slidenum">
              <a:rPr lang="en-IN" smtClean="0"/>
              <a:pPr/>
              <a:t>28</a:t>
            </a:fld>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FF00"/>
                </a:solidFill>
                <a:latin typeface="Bell MT" pitchFamily="18" charset="0"/>
              </a:rPr>
              <a:t>T cell activation</a:t>
            </a:r>
            <a:endParaRPr lang="en-IN" dirty="0"/>
          </a:p>
        </p:txBody>
      </p:sp>
      <p:sp>
        <p:nvSpPr>
          <p:cNvPr id="3" name="Content Placeholder 2"/>
          <p:cNvSpPr>
            <a:spLocks noGrp="1"/>
          </p:cNvSpPr>
          <p:nvPr>
            <p:ph idx="1"/>
          </p:nvPr>
        </p:nvSpPr>
        <p:spPr/>
        <p:txBody>
          <a:bodyPr>
            <a:normAutofit fontScale="92500"/>
          </a:bodyPr>
          <a:lstStyle/>
          <a:p>
            <a:pPr algn="just">
              <a:lnSpc>
                <a:spcPct val="150000"/>
              </a:lnSpc>
            </a:pPr>
            <a:r>
              <a:rPr lang="en-IN" sz="2800" dirty="0" err="1">
                <a:latin typeface="Bell MT" pitchFamily="18" charset="0"/>
              </a:rPr>
              <a:t>Signaling</a:t>
            </a:r>
            <a:r>
              <a:rPr lang="en-IN" sz="2800" dirty="0">
                <a:latin typeface="Bell MT" pitchFamily="18" charset="0"/>
              </a:rPr>
              <a:t> by means of the antigen receptors alone, does not activate lymphocytes. </a:t>
            </a:r>
          </a:p>
          <a:p>
            <a:pPr algn="just">
              <a:lnSpc>
                <a:spcPct val="150000"/>
              </a:lnSpc>
            </a:pPr>
            <a:r>
              <a:rPr lang="en-IN" sz="2800" dirty="0">
                <a:latin typeface="Bell MT" pitchFamily="18" charset="0"/>
              </a:rPr>
              <a:t>Instead, such isolated signals lead to </a:t>
            </a:r>
            <a:r>
              <a:rPr lang="en-IN" sz="2800" dirty="0" err="1">
                <a:latin typeface="Bell MT" pitchFamily="18" charset="0"/>
              </a:rPr>
              <a:t>anergy</a:t>
            </a:r>
            <a:r>
              <a:rPr lang="en-IN" sz="2800" dirty="0">
                <a:latin typeface="Bell MT" pitchFamily="18" charset="0"/>
              </a:rPr>
              <a:t> or apoptosis.</a:t>
            </a:r>
          </a:p>
          <a:p>
            <a:pPr algn="just">
              <a:lnSpc>
                <a:spcPct val="150000"/>
              </a:lnSpc>
            </a:pPr>
            <a:r>
              <a:rPr lang="en-IN" sz="2800" dirty="0">
                <a:latin typeface="Bell MT" pitchFamily="18" charset="0"/>
              </a:rPr>
              <a:t>The additional signals required for the activation of lymphocytes come from various </a:t>
            </a:r>
            <a:r>
              <a:rPr lang="en-IN" sz="2800" dirty="0" err="1">
                <a:solidFill>
                  <a:srgbClr val="C00000"/>
                </a:solidFill>
                <a:latin typeface="Bell MT" pitchFamily="18" charset="0"/>
              </a:rPr>
              <a:t>costimulatory</a:t>
            </a:r>
            <a:r>
              <a:rPr lang="en-IN" sz="2800" dirty="0">
                <a:solidFill>
                  <a:srgbClr val="C00000"/>
                </a:solidFill>
                <a:latin typeface="Bell MT" pitchFamily="18" charset="0"/>
              </a:rPr>
              <a:t> molecules </a:t>
            </a:r>
            <a:r>
              <a:rPr lang="en-IN" sz="2800" dirty="0">
                <a:latin typeface="Bell MT" pitchFamily="18" charset="0"/>
              </a:rPr>
              <a:t>on the surface of </a:t>
            </a:r>
            <a:r>
              <a:rPr lang="en-IN" sz="2800" dirty="0" err="1">
                <a:latin typeface="Bell MT" pitchFamily="18" charset="0"/>
              </a:rPr>
              <a:t>neighboring</a:t>
            </a:r>
            <a:r>
              <a:rPr lang="en-IN" sz="2800" dirty="0">
                <a:latin typeface="Bell MT" pitchFamily="18" charset="0"/>
              </a:rPr>
              <a:t> cells and soluble mediators such as cytokines.</a:t>
            </a:r>
          </a:p>
        </p:txBody>
      </p:sp>
      <p:sp>
        <p:nvSpPr>
          <p:cNvPr id="4" name="Slide Number Placeholder 3"/>
          <p:cNvSpPr>
            <a:spLocks noGrp="1"/>
          </p:cNvSpPr>
          <p:nvPr>
            <p:ph type="sldNum" sz="quarter" idx="12"/>
          </p:nvPr>
        </p:nvSpPr>
        <p:spPr/>
        <p:txBody>
          <a:bodyPr/>
          <a:lstStyle/>
          <a:p>
            <a:fld id="{07735CDF-8400-4A8B-93DC-7F817DE5D244}" type="slidenum">
              <a:rPr lang="en-IN" smtClean="0"/>
              <a:pPr/>
              <a:t>29</a:t>
            </a:fld>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bg1"/>
                </a:solidFill>
              </a:rPr>
              <a:t>CONTENTS- PART I</a:t>
            </a:r>
          </a:p>
        </p:txBody>
      </p:sp>
      <p:sp>
        <p:nvSpPr>
          <p:cNvPr id="3" name="Content Placeholder 2"/>
          <p:cNvSpPr>
            <a:spLocks noGrp="1"/>
          </p:cNvSpPr>
          <p:nvPr>
            <p:ph idx="1"/>
          </p:nvPr>
        </p:nvSpPr>
        <p:spPr/>
        <p:txBody>
          <a:bodyPr>
            <a:normAutofit fontScale="92500" lnSpcReduction="10000"/>
          </a:bodyPr>
          <a:lstStyle/>
          <a:p>
            <a:pPr marL="571500" lvl="0" indent="-571500">
              <a:buFont typeface="+mj-lt"/>
              <a:buAutoNum type="romanUcPeriod"/>
            </a:pPr>
            <a:r>
              <a:rPr lang="en-IN" sz="2800" b="1" dirty="0"/>
              <a:t>Introduction </a:t>
            </a:r>
          </a:p>
          <a:p>
            <a:pPr marL="571500" lvl="0" indent="-571500">
              <a:buFont typeface="+mj-lt"/>
              <a:buAutoNum type="romanUcPeriod"/>
            </a:pPr>
            <a:r>
              <a:rPr lang="en-IN" sz="2800" b="1" dirty="0"/>
              <a:t>Definition </a:t>
            </a:r>
          </a:p>
          <a:p>
            <a:pPr marL="571500" lvl="0" indent="-571500">
              <a:buFont typeface="+mj-lt"/>
              <a:buAutoNum type="romanUcPeriod"/>
            </a:pPr>
            <a:r>
              <a:rPr lang="en-IN" sz="2800" b="1" dirty="0"/>
              <a:t>Classification of immune response</a:t>
            </a:r>
          </a:p>
          <a:p>
            <a:pPr marL="571500" lvl="0" indent="-571500">
              <a:buFont typeface="+mj-lt"/>
              <a:buAutoNum type="romanUcPeriod"/>
            </a:pPr>
            <a:r>
              <a:rPr lang="en-IN" sz="2800" b="1" dirty="0"/>
              <a:t>Organs of immune system</a:t>
            </a:r>
          </a:p>
          <a:p>
            <a:pPr marL="571500" lvl="0" indent="-571500">
              <a:buFont typeface="+mj-lt"/>
              <a:buAutoNum type="romanUcPeriod"/>
            </a:pPr>
            <a:r>
              <a:rPr lang="en-IN" sz="2800" b="1" dirty="0"/>
              <a:t>Cells of immune system</a:t>
            </a:r>
          </a:p>
          <a:p>
            <a:pPr marL="571500" lvl="0" indent="-571500">
              <a:buFont typeface="+mj-lt"/>
              <a:buAutoNum type="romanUcPeriod"/>
            </a:pPr>
            <a:r>
              <a:rPr lang="en-IN" sz="2800" b="1" dirty="0"/>
              <a:t>Innate immune system</a:t>
            </a:r>
          </a:p>
          <a:p>
            <a:pPr marL="971550" lvl="1" indent="-571500">
              <a:buFont typeface="+mj-lt"/>
              <a:buAutoNum type="arabicParenR"/>
            </a:pPr>
            <a:r>
              <a:rPr lang="en-IN" b="1" dirty="0"/>
              <a:t>Complement system</a:t>
            </a:r>
          </a:p>
          <a:p>
            <a:pPr marL="971550" lvl="1" indent="-571500">
              <a:buFont typeface="+mj-lt"/>
              <a:buAutoNum type="arabicParenR"/>
            </a:pPr>
            <a:r>
              <a:rPr lang="en-IN" b="1" dirty="0"/>
              <a:t>Neutrophils</a:t>
            </a:r>
            <a:endParaRPr lang="en-IN" sz="2800" b="1" dirty="0"/>
          </a:p>
          <a:p>
            <a:pPr marL="571500" lvl="0" indent="-571500">
              <a:buFont typeface="+mj-lt"/>
              <a:buAutoNum type="romanUcPeriod"/>
            </a:pPr>
            <a:r>
              <a:rPr lang="en-IN" sz="2800" b="1" dirty="0"/>
              <a:t>Summary</a:t>
            </a:r>
          </a:p>
          <a:p>
            <a:pPr marL="571500" lvl="0" indent="-571500">
              <a:buFont typeface="+mj-lt"/>
              <a:buAutoNum type="romanUcPeriod"/>
            </a:pPr>
            <a:r>
              <a:rPr lang="en-IN" sz="2800" b="1" dirty="0"/>
              <a:t>References </a:t>
            </a:r>
          </a:p>
        </p:txBody>
      </p:sp>
      <p:sp>
        <p:nvSpPr>
          <p:cNvPr id="4" name="Slide Number Placeholder 3"/>
          <p:cNvSpPr>
            <a:spLocks noGrp="1"/>
          </p:cNvSpPr>
          <p:nvPr>
            <p:ph type="sldNum" sz="quarter" idx="12"/>
          </p:nvPr>
        </p:nvSpPr>
        <p:spPr/>
        <p:txBody>
          <a:bodyPr/>
          <a:lstStyle/>
          <a:p>
            <a:fld id="{07735CDF-8400-4A8B-93DC-7F817DE5D244}" type="slidenum">
              <a:rPr lang="en-IN" smtClean="0"/>
              <a:pPr/>
              <a:t>3</a:t>
            </a:fld>
            <a:endParaRPr lang="en-IN"/>
          </a:p>
        </p:txBody>
      </p:sp>
    </p:spTree>
    <p:extLst>
      <p:ext uri="{BB962C8B-B14F-4D97-AF65-F5344CB8AC3E}">
        <p14:creationId xmlns:p14="http://schemas.microsoft.com/office/powerpoint/2010/main" val="1856547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FF00"/>
                </a:solidFill>
                <a:latin typeface="Bell MT" pitchFamily="18" charset="0"/>
              </a:rPr>
              <a:t>T cell activation</a:t>
            </a:r>
            <a:endParaRPr lang="en-IN" dirty="0"/>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IN" sz="2800" dirty="0">
                <a:latin typeface="Bell MT" pitchFamily="18" charset="0"/>
              </a:rPr>
              <a:t>Molecules on the surface of T cells that bind to </a:t>
            </a:r>
            <a:r>
              <a:rPr lang="en-IN" sz="2800" dirty="0" err="1">
                <a:latin typeface="Bell MT" pitchFamily="18" charset="0"/>
              </a:rPr>
              <a:t>costimulatory</a:t>
            </a:r>
            <a:r>
              <a:rPr lang="en-IN" sz="2800" dirty="0">
                <a:latin typeface="Bell MT" pitchFamily="18" charset="0"/>
              </a:rPr>
              <a:t> molecules on antigen-presenting cells include CD28, whose </a:t>
            </a:r>
            <a:r>
              <a:rPr lang="en-IN" sz="2800" dirty="0" err="1">
                <a:latin typeface="Bell MT" pitchFamily="18" charset="0"/>
              </a:rPr>
              <a:t>ligand</a:t>
            </a:r>
            <a:r>
              <a:rPr lang="en-IN" sz="2800" dirty="0">
                <a:latin typeface="Bell MT" pitchFamily="18" charset="0"/>
              </a:rPr>
              <a:t> is B7; CD154, which binds to CD40; and CD2, the </a:t>
            </a:r>
            <a:r>
              <a:rPr lang="en-IN" sz="2800" dirty="0" err="1">
                <a:latin typeface="Bell MT" pitchFamily="18" charset="0"/>
              </a:rPr>
              <a:t>ligand</a:t>
            </a:r>
            <a:r>
              <a:rPr lang="en-IN" sz="2800" dirty="0">
                <a:latin typeface="Bell MT" pitchFamily="18" charset="0"/>
              </a:rPr>
              <a:t> for CD58. </a:t>
            </a:r>
          </a:p>
          <a:p>
            <a:pPr algn="just">
              <a:lnSpc>
                <a:spcPct val="150000"/>
              </a:lnSpc>
            </a:pPr>
            <a:r>
              <a:rPr lang="en-IN" sz="2800" dirty="0">
                <a:latin typeface="Bell MT" pitchFamily="18" charset="0"/>
              </a:rPr>
              <a:t>Essentially, the molecules constitute receptor–</a:t>
            </a:r>
            <a:r>
              <a:rPr lang="en-IN" sz="2800" dirty="0" err="1">
                <a:latin typeface="Bell MT" pitchFamily="18" charset="0"/>
              </a:rPr>
              <a:t>ligand</a:t>
            </a:r>
            <a:r>
              <a:rPr lang="en-IN" sz="2800" dirty="0">
                <a:latin typeface="Bell MT" pitchFamily="18" charset="0"/>
              </a:rPr>
              <a:t> pairs that are required for activating and regulating lymphocytes. </a:t>
            </a:r>
          </a:p>
          <a:p>
            <a:pPr algn="just">
              <a:lnSpc>
                <a:spcPct val="150000"/>
              </a:lnSpc>
            </a:pPr>
            <a:r>
              <a:rPr lang="en-IN" sz="2800" dirty="0">
                <a:latin typeface="Bell MT" pitchFamily="18" charset="0"/>
              </a:rPr>
              <a:t>Activated </a:t>
            </a:r>
            <a:r>
              <a:rPr lang="en-IN" sz="2800" dirty="0" err="1">
                <a:latin typeface="Bell MT" pitchFamily="18" charset="0"/>
              </a:rPr>
              <a:t>dendritic</a:t>
            </a:r>
            <a:r>
              <a:rPr lang="en-IN" sz="2800" dirty="0">
                <a:latin typeface="Bell MT" pitchFamily="18" charset="0"/>
              </a:rPr>
              <a:t> cells are particularly potent stimulators of naive T cells, because they express large amounts of the </a:t>
            </a:r>
            <a:r>
              <a:rPr lang="en-IN" sz="2800" dirty="0" err="1">
                <a:latin typeface="Bell MT" pitchFamily="18" charset="0"/>
              </a:rPr>
              <a:t>costimulatory</a:t>
            </a:r>
            <a:r>
              <a:rPr lang="en-IN" sz="2800" dirty="0">
                <a:latin typeface="Bell MT" pitchFamily="18" charset="0"/>
              </a:rPr>
              <a:t> B7 and CD40 molecules</a:t>
            </a:r>
          </a:p>
        </p:txBody>
      </p:sp>
      <p:sp>
        <p:nvSpPr>
          <p:cNvPr id="4" name="Slide Number Placeholder 3"/>
          <p:cNvSpPr>
            <a:spLocks noGrp="1"/>
          </p:cNvSpPr>
          <p:nvPr>
            <p:ph type="sldNum" sz="quarter" idx="12"/>
          </p:nvPr>
        </p:nvSpPr>
        <p:spPr/>
        <p:txBody>
          <a:bodyPr/>
          <a:lstStyle/>
          <a:p>
            <a:fld id="{07735CDF-8400-4A8B-93DC-7F817DE5D244}" type="slidenum">
              <a:rPr lang="en-IN" smtClean="0"/>
              <a:pPr/>
              <a:t>30</a:t>
            </a:fld>
            <a:endParaRPr lang="en-I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T cell differentiation</a:t>
            </a:r>
          </a:p>
        </p:txBody>
      </p:sp>
      <p:sp>
        <p:nvSpPr>
          <p:cNvPr id="5" name="Content Placeholder 4"/>
          <p:cNvSpPr>
            <a:spLocks noGrp="1"/>
          </p:cNvSpPr>
          <p:nvPr>
            <p:ph idx="1"/>
          </p:nvPr>
        </p:nvSpPr>
        <p:spPr/>
        <p:txBody>
          <a:bodyPr>
            <a:normAutofit/>
          </a:bodyPr>
          <a:lstStyle/>
          <a:p>
            <a:pPr algn="just">
              <a:lnSpc>
                <a:spcPct val="150000"/>
              </a:lnSpc>
            </a:pPr>
            <a:r>
              <a:rPr lang="en-IN" sz="2800" dirty="0">
                <a:latin typeface="Bell MT" pitchFamily="18" charset="0"/>
              </a:rPr>
              <a:t>After initial antigenic activation, naïve </a:t>
            </a:r>
            <a:r>
              <a:rPr lang="en-IN" sz="2800" dirty="0">
                <a:solidFill>
                  <a:srgbClr val="FF0000"/>
                </a:solidFill>
                <a:latin typeface="Bell MT" pitchFamily="18" charset="0"/>
              </a:rPr>
              <a:t>T-cells </a:t>
            </a:r>
            <a:r>
              <a:rPr lang="en-IN" sz="2800" dirty="0">
                <a:latin typeface="Bell MT" pitchFamily="18" charset="0"/>
              </a:rPr>
              <a:t>develop into an intermediate stage cell called the </a:t>
            </a:r>
            <a:r>
              <a:rPr lang="en-IN" sz="2800" dirty="0">
                <a:solidFill>
                  <a:srgbClr val="FF0000"/>
                </a:solidFill>
                <a:latin typeface="Bell MT" pitchFamily="18" charset="0"/>
              </a:rPr>
              <a:t>T</a:t>
            </a:r>
            <a:r>
              <a:rPr lang="en-IN" sz="2800" baseline="-25000" dirty="0">
                <a:solidFill>
                  <a:srgbClr val="FF0000"/>
                </a:solidFill>
                <a:latin typeface="Bell MT" pitchFamily="18" charset="0"/>
              </a:rPr>
              <a:t>H</a:t>
            </a:r>
            <a:r>
              <a:rPr lang="en-IN" sz="2800" dirty="0">
                <a:solidFill>
                  <a:srgbClr val="FF0000"/>
                </a:solidFill>
                <a:latin typeface="Bell MT" pitchFamily="18" charset="0"/>
              </a:rPr>
              <a:t>0 cell </a:t>
            </a:r>
            <a:r>
              <a:rPr lang="en-IN" sz="2800" dirty="0">
                <a:latin typeface="Bell MT" pitchFamily="18" charset="0"/>
              </a:rPr>
              <a:t>which can then be activated by any antigen-presenting cell, e.g. </a:t>
            </a:r>
            <a:r>
              <a:rPr lang="en-IN" sz="2800" dirty="0" err="1">
                <a:latin typeface="Bell MT" pitchFamily="18" charset="0"/>
              </a:rPr>
              <a:t>Dendritic</a:t>
            </a:r>
            <a:r>
              <a:rPr lang="en-IN" sz="2800" dirty="0">
                <a:latin typeface="Bell MT" pitchFamily="18" charset="0"/>
              </a:rPr>
              <a:t> cells, macrophages or B cells.</a:t>
            </a:r>
          </a:p>
        </p:txBody>
      </p:sp>
      <p:sp>
        <p:nvSpPr>
          <p:cNvPr id="3" name="Slide Number Placeholder 2"/>
          <p:cNvSpPr>
            <a:spLocks noGrp="1"/>
          </p:cNvSpPr>
          <p:nvPr>
            <p:ph type="sldNum" sz="quarter" idx="12"/>
          </p:nvPr>
        </p:nvSpPr>
        <p:spPr/>
        <p:txBody>
          <a:bodyPr/>
          <a:lstStyle/>
          <a:p>
            <a:fld id="{07735CDF-8400-4A8B-93DC-7F817DE5D244}" type="slidenum">
              <a:rPr lang="en-IN" smtClean="0"/>
              <a:pPr/>
              <a:t>31</a:t>
            </a:fld>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T cell differentiation</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IN" sz="2800" dirty="0">
                <a:latin typeface="Bell MT" pitchFamily="18" charset="0"/>
              </a:rPr>
              <a:t>Early inflammatory signals from macrophages and peripheral </a:t>
            </a:r>
            <a:r>
              <a:rPr lang="en-IN" sz="2800" dirty="0" err="1">
                <a:latin typeface="Bell MT" pitchFamily="18" charset="0"/>
              </a:rPr>
              <a:t>dendritic</a:t>
            </a:r>
            <a:r>
              <a:rPr lang="en-IN" sz="2800" dirty="0">
                <a:latin typeface="Bell MT" pitchFamily="18" charset="0"/>
              </a:rPr>
              <a:t> cells such as interleukin-1β(IL-1β) activate the CD4+ T-helper (</a:t>
            </a:r>
            <a:r>
              <a:rPr lang="en-IN" sz="2800" dirty="0" err="1">
                <a:latin typeface="Bell MT" pitchFamily="18" charset="0"/>
              </a:rPr>
              <a:t>Th</a:t>
            </a:r>
            <a:r>
              <a:rPr lang="en-IN" sz="2800" dirty="0">
                <a:latin typeface="Bell MT" pitchFamily="18" charset="0"/>
              </a:rPr>
              <a:t>) T cell. </a:t>
            </a:r>
          </a:p>
          <a:p>
            <a:pPr algn="just">
              <a:lnSpc>
                <a:spcPct val="150000"/>
              </a:lnSpc>
            </a:pPr>
            <a:r>
              <a:rPr lang="en-IN" sz="2800" dirty="0">
                <a:latin typeface="Bell MT" pitchFamily="18" charset="0"/>
              </a:rPr>
              <a:t>The </a:t>
            </a:r>
            <a:r>
              <a:rPr lang="en-IN" sz="2800" dirty="0" err="1">
                <a:latin typeface="Bell MT" pitchFamily="18" charset="0"/>
              </a:rPr>
              <a:t>Th</a:t>
            </a:r>
            <a:r>
              <a:rPr lang="en-IN" sz="2800" dirty="0">
                <a:latin typeface="Bell MT" pitchFamily="18" charset="0"/>
              </a:rPr>
              <a:t> cell then produces many cytokines, including IL-2, interferon-γ (IFN-γ) and IL-4, and is referred to as a Th0 T cell. </a:t>
            </a:r>
          </a:p>
        </p:txBody>
      </p:sp>
      <p:sp>
        <p:nvSpPr>
          <p:cNvPr id="4" name="Slide Number Placeholder 3"/>
          <p:cNvSpPr>
            <a:spLocks noGrp="1"/>
          </p:cNvSpPr>
          <p:nvPr>
            <p:ph type="sldNum" sz="quarter" idx="12"/>
          </p:nvPr>
        </p:nvSpPr>
        <p:spPr/>
        <p:txBody>
          <a:bodyPr/>
          <a:lstStyle/>
          <a:p>
            <a:fld id="{07735CDF-8400-4A8B-93DC-7F817DE5D244}" type="slidenum">
              <a:rPr lang="en-IN" smtClean="0"/>
              <a:pPr/>
              <a:t>32</a:t>
            </a:fld>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T cell differentiation</a:t>
            </a:r>
            <a:endParaRPr lang="en-IN"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IN" sz="2800" dirty="0">
                <a:latin typeface="Bell MT" pitchFamily="18" charset="0"/>
              </a:rPr>
              <a:t>The Th0 T cell further differentiates to form Th1 or Th2 T cells, which regulate immune responses against intracellular and extracellular antigens, respectively. </a:t>
            </a:r>
          </a:p>
          <a:p>
            <a:pPr algn="just">
              <a:lnSpc>
                <a:spcPct val="150000"/>
              </a:lnSpc>
            </a:pPr>
            <a:r>
              <a:rPr lang="en-IN" sz="2800" dirty="0">
                <a:latin typeface="Bell MT" pitchFamily="18" charset="0"/>
              </a:rPr>
              <a:t>A key signal determining which pathway the T cell follows is the level of IL-12 provided by the antigen-presenting cell. </a:t>
            </a:r>
          </a:p>
          <a:p>
            <a:pPr algn="just">
              <a:lnSpc>
                <a:spcPct val="150000"/>
              </a:lnSpc>
            </a:pPr>
            <a:r>
              <a:rPr lang="en-IN" sz="2800" dirty="0">
                <a:latin typeface="Bell MT" pitchFamily="18" charset="0"/>
              </a:rPr>
              <a:t>High levels of IL-12 </a:t>
            </a:r>
            <a:r>
              <a:rPr lang="en-IN" sz="2800" dirty="0" err="1">
                <a:latin typeface="Bell MT" pitchFamily="18" charset="0"/>
              </a:rPr>
              <a:t>favor</a:t>
            </a:r>
            <a:r>
              <a:rPr lang="en-IN" sz="2800" dirty="0">
                <a:latin typeface="Bell MT" pitchFamily="18" charset="0"/>
              </a:rPr>
              <a:t> the Th1 pathway, and low levels of IL-12 </a:t>
            </a:r>
            <a:r>
              <a:rPr lang="en-IN" sz="2800" dirty="0" err="1">
                <a:latin typeface="Bell MT" pitchFamily="18" charset="0"/>
              </a:rPr>
              <a:t>favor</a:t>
            </a:r>
            <a:r>
              <a:rPr lang="en-IN" sz="2800" dirty="0">
                <a:latin typeface="Bell MT" pitchFamily="18" charset="0"/>
              </a:rPr>
              <a:t> the Th2 pathway. </a:t>
            </a:r>
          </a:p>
        </p:txBody>
      </p:sp>
      <p:sp>
        <p:nvSpPr>
          <p:cNvPr id="4" name="Slide Number Placeholder 3"/>
          <p:cNvSpPr>
            <a:spLocks noGrp="1"/>
          </p:cNvSpPr>
          <p:nvPr>
            <p:ph type="sldNum" sz="quarter" idx="12"/>
          </p:nvPr>
        </p:nvSpPr>
        <p:spPr/>
        <p:txBody>
          <a:bodyPr/>
          <a:lstStyle/>
          <a:p>
            <a:fld id="{07735CDF-8400-4A8B-93DC-7F817DE5D244}" type="slidenum">
              <a:rPr lang="en-IN" smtClean="0"/>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260648"/>
            <a:ext cx="8280920" cy="61926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7735CDF-8400-4A8B-93DC-7F817DE5D244}" type="slidenum">
              <a:rPr lang="en-IN" smtClean="0"/>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dirty="0">
                <a:solidFill>
                  <a:srgbClr val="FFFF00"/>
                </a:solidFill>
                <a:latin typeface="Bell MT" pitchFamily="18" charset="0"/>
              </a:rPr>
              <a:t>SUMMARY</a:t>
            </a:r>
          </a:p>
        </p:txBody>
      </p:sp>
      <p:sp>
        <p:nvSpPr>
          <p:cNvPr id="3" name="Content Placeholder 2"/>
          <p:cNvSpPr>
            <a:spLocks noGrp="1"/>
          </p:cNvSpPr>
          <p:nvPr>
            <p:ph idx="1"/>
          </p:nvPr>
        </p:nvSpPr>
        <p:spPr/>
        <p:txBody>
          <a:bodyPr>
            <a:normAutofit/>
          </a:bodyPr>
          <a:lstStyle/>
          <a:p>
            <a:pPr algn="just">
              <a:lnSpc>
                <a:spcPct val="150000"/>
              </a:lnSpc>
            </a:pPr>
            <a:r>
              <a:rPr lang="en-IN" sz="2800" dirty="0">
                <a:latin typeface="Bell MT" pitchFamily="18" charset="0"/>
              </a:rPr>
              <a:t>The immune system is composed of the lymphatic system, blood proteins (known as </a:t>
            </a:r>
            <a:r>
              <a:rPr lang="en-IN" sz="2800" dirty="0" err="1">
                <a:latin typeface="Bell MT" pitchFamily="18" charset="0"/>
              </a:rPr>
              <a:t>immunoglobulins</a:t>
            </a:r>
            <a:r>
              <a:rPr lang="en-IN" sz="2800" dirty="0">
                <a:latin typeface="Bell MT" pitchFamily="18" charset="0"/>
              </a:rPr>
              <a:t>), specialized white blood cells such as lymphocytes, as well as the organs that produce these cells and the blood vessels that transport them. All are designed to react rapidly to disease-producing organisms and their toxins.</a:t>
            </a:r>
          </a:p>
        </p:txBody>
      </p:sp>
      <p:sp>
        <p:nvSpPr>
          <p:cNvPr id="4" name="Slide Number Placeholder 3"/>
          <p:cNvSpPr>
            <a:spLocks noGrp="1"/>
          </p:cNvSpPr>
          <p:nvPr>
            <p:ph type="sldNum" sz="quarter" idx="12"/>
          </p:nvPr>
        </p:nvSpPr>
        <p:spPr/>
        <p:txBody>
          <a:bodyPr/>
          <a:lstStyle/>
          <a:p>
            <a:fld id="{07735CDF-8400-4A8B-93DC-7F817DE5D244}" type="slidenum">
              <a:rPr lang="en-IN" smtClean="0"/>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chemeClr val="bg1"/>
                </a:solidFill>
              </a:rPr>
              <a:t>REFERENCES</a:t>
            </a:r>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07735CDF-8400-4A8B-93DC-7F817DE5D244}" type="slidenum">
              <a:rPr lang="en-IN" smtClean="0"/>
              <a:pPr/>
              <a:t>36</a:t>
            </a:fld>
            <a:endParaRPr lang="en-IN"/>
          </a:p>
        </p:txBody>
      </p:sp>
    </p:spTree>
    <p:extLst>
      <p:ext uri="{BB962C8B-B14F-4D97-AF65-F5344CB8AC3E}">
        <p14:creationId xmlns:p14="http://schemas.microsoft.com/office/powerpoint/2010/main" val="24088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bg1"/>
                </a:solidFill>
              </a:rPr>
              <a:t>CONTENTS- PART II</a:t>
            </a:r>
            <a:endParaRPr lang="en-IN" dirty="0"/>
          </a:p>
        </p:txBody>
      </p:sp>
      <p:sp>
        <p:nvSpPr>
          <p:cNvPr id="3" name="Content Placeholder 2"/>
          <p:cNvSpPr>
            <a:spLocks noGrp="1"/>
          </p:cNvSpPr>
          <p:nvPr>
            <p:ph idx="1"/>
          </p:nvPr>
        </p:nvSpPr>
        <p:spPr/>
        <p:txBody>
          <a:bodyPr/>
          <a:lstStyle/>
          <a:p>
            <a:pPr marL="571500" lvl="0" indent="-571500">
              <a:buFont typeface="+mj-lt"/>
              <a:buAutoNum type="romanUcPeriod" startAt="6"/>
            </a:pPr>
            <a:r>
              <a:rPr lang="en-IN" sz="2800" b="1" dirty="0"/>
              <a:t>Adaptive immune system</a:t>
            </a:r>
          </a:p>
          <a:p>
            <a:pPr marL="971550" lvl="1" indent="-571500">
              <a:buFont typeface="+mj-lt"/>
              <a:buAutoNum type="alphaUcPeriod"/>
            </a:pPr>
            <a:r>
              <a:rPr lang="en-IN" b="1" dirty="0"/>
              <a:t>B cells and Antibodies: Types and Functions</a:t>
            </a:r>
          </a:p>
          <a:p>
            <a:pPr marL="971550" lvl="1" indent="-571500">
              <a:buFont typeface="+mj-lt"/>
              <a:buAutoNum type="alphaUcPeriod"/>
            </a:pPr>
            <a:r>
              <a:rPr lang="en-IN" b="1" dirty="0"/>
              <a:t>MHC molecules</a:t>
            </a:r>
          </a:p>
          <a:p>
            <a:pPr marL="971550" lvl="1" indent="-571500">
              <a:buFont typeface="+mj-lt"/>
              <a:buAutoNum type="alphaUcPeriod"/>
            </a:pPr>
            <a:r>
              <a:rPr lang="en-IN" b="1" dirty="0"/>
              <a:t>Antigen presenting cells</a:t>
            </a:r>
          </a:p>
          <a:p>
            <a:pPr marL="971550" lvl="1" indent="-571500">
              <a:buFont typeface="+mj-lt"/>
              <a:buAutoNum type="alphaUcPeriod"/>
            </a:pPr>
            <a:r>
              <a:rPr lang="en-IN" b="1"/>
              <a:t>T cells</a:t>
            </a:r>
            <a:endParaRPr lang="en-IN" sz="2800" b="1" dirty="0"/>
          </a:p>
          <a:p>
            <a:pPr marL="571500" lvl="0" indent="-571500">
              <a:buFont typeface="+mj-lt"/>
              <a:buAutoNum type="romanUcPeriod" startAt="6"/>
            </a:pPr>
            <a:r>
              <a:rPr lang="en-IN" sz="2800" b="1" dirty="0"/>
              <a:t>Summary </a:t>
            </a:r>
          </a:p>
          <a:p>
            <a:pPr marL="571500" lvl="0" indent="-571500">
              <a:buFont typeface="+mj-lt"/>
              <a:buAutoNum type="romanUcPeriod" startAt="6"/>
            </a:pPr>
            <a:r>
              <a:rPr lang="en-IN" sz="2800" b="1" dirty="0"/>
              <a:t>References  </a:t>
            </a:r>
          </a:p>
        </p:txBody>
      </p:sp>
      <p:sp>
        <p:nvSpPr>
          <p:cNvPr id="4" name="Slide Number Placeholder 3"/>
          <p:cNvSpPr>
            <a:spLocks noGrp="1"/>
          </p:cNvSpPr>
          <p:nvPr>
            <p:ph type="sldNum" sz="quarter" idx="12"/>
          </p:nvPr>
        </p:nvSpPr>
        <p:spPr/>
        <p:txBody>
          <a:bodyPr/>
          <a:lstStyle/>
          <a:p>
            <a:fld id="{07735CDF-8400-4A8B-93DC-7F817DE5D244}" type="slidenum">
              <a:rPr lang="en-IN" smtClean="0"/>
              <a:pPr/>
              <a:t>4</a:t>
            </a:fld>
            <a:endParaRPr lang="en-IN"/>
          </a:p>
        </p:txBody>
      </p:sp>
    </p:spTree>
    <p:extLst>
      <p:ext uri="{BB962C8B-B14F-4D97-AF65-F5344CB8AC3E}">
        <p14:creationId xmlns:p14="http://schemas.microsoft.com/office/powerpoint/2010/main" val="315185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ADAPTIVE IMMUNITY</a:t>
            </a:r>
          </a:p>
        </p:txBody>
      </p:sp>
      <p:sp>
        <p:nvSpPr>
          <p:cNvPr id="3" name="Content Placeholder 2"/>
          <p:cNvSpPr>
            <a:spLocks noGrp="1"/>
          </p:cNvSpPr>
          <p:nvPr>
            <p:ph idx="1"/>
          </p:nvPr>
        </p:nvSpPr>
        <p:spPr/>
        <p:txBody>
          <a:bodyPr>
            <a:noAutofit/>
          </a:bodyPr>
          <a:lstStyle/>
          <a:p>
            <a:pPr algn="just">
              <a:lnSpc>
                <a:spcPct val="150000"/>
              </a:lnSpc>
            </a:pPr>
            <a:r>
              <a:rPr lang="en-IN" sz="2400" dirty="0">
                <a:latin typeface="Bell MT" pitchFamily="18" charset="0"/>
              </a:rPr>
              <a:t>It is the </a:t>
            </a:r>
            <a:r>
              <a:rPr lang="en-IN" sz="2400" dirty="0" err="1">
                <a:latin typeface="Bell MT" pitchFamily="18" charset="0"/>
              </a:rPr>
              <a:t>defense</a:t>
            </a:r>
            <a:r>
              <a:rPr lang="en-IN" sz="2400" dirty="0">
                <a:latin typeface="Bell MT" pitchFamily="18" charset="0"/>
              </a:rPr>
              <a:t> mechanisms that can recognize and destroy specific substances.</a:t>
            </a:r>
          </a:p>
          <a:p>
            <a:pPr algn="just">
              <a:lnSpc>
                <a:spcPct val="150000"/>
              </a:lnSpc>
            </a:pPr>
            <a:r>
              <a:rPr lang="en-IN" sz="2400" dirty="0">
                <a:latin typeface="Bell MT" pitchFamily="18" charset="0"/>
              </a:rPr>
              <a:t>Once a foreign organism is identified by the innate immune system, circulating </a:t>
            </a:r>
            <a:r>
              <a:rPr lang="en-IN" sz="2400" dirty="0">
                <a:solidFill>
                  <a:srgbClr val="FF0000"/>
                </a:solidFill>
                <a:latin typeface="Bell MT" pitchFamily="18" charset="0"/>
              </a:rPr>
              <a:t>T-cells</a:t>
            </a:r>
            <a:r>
              <a:rPr lang="en-IN" sz="2400" dirty="0">
                <a:latin typeface="Bell MT" pitchFamily="18" charset="0"/>
              </a:rPr>
              <a:t> begin interacting with foreign antigen. Based on their encounter, they can do one of three things: </a:t>
            </a:r>
          </a:p>
          <a:p>
            <a:pPr algn="just">
              <a:lnSpc>
                <a:spcPct val="150000"/>
              </a:lnSpc>
              <a:buFont typeface="Wingdings" pitchFamily="2" charset="2"/>
              <a:buChar char="ü"/>
            </a:pPr>
            <a:r>
              <a:rPr lang="en-IN" sz="2400" dirty="0">
                <a:latin typeface="Bell MT" pitchFamily="18" charset="0"/>
              </a:rPr>
              <a:t>they can kill infected cells directly, they can boost the actions of macrophages to kill infected cells, or</a:t>
            </a:r>
          </a:p>
          <a:p>
            <a:pPr algn="just">
              <a:lnSpc>
                <a:spcPct val="150000"/>
              </a:lnSpc>
              <a:buNone/>
            </a:pPr>
            <a:endParaRPr lang="en-IN" sz="2400" dirty="0">
              <a:latin typeface="Bell MT" pitchFamily="18" charset="0"/>
            </a:endParaRPr>
          </a:p>
        </p:txBody>
      </p:sp>
      <p:sp>
        <p:nvSpPr>
          <p:cNvPr id="4" name="Slide Number Placeholder 3"/>
          <p:cNvSpPr>
            <a:spLocks noGrp="1"/>
          </p:cNvSpPr>
          <p:nvPr>
            <p:ph type="sldNum" sz="quarter" idx="12"/>
          </p:nvPr>
        </p:nvSpPr>
        <p:spPr/>
        <p:txBody>
          <a:bodyPr/>
          <a:lstStyle/>
          <a:p>
            <a:fld id="{07735CDF-8400-4A8B-93DC-7F817DE5D244}" type="slidenum">
              <a:rPr lang="en-IN" smtClean="0"/>
              <a:pPr/>
              <a:t>5</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ADAPTIVE IMMUNITY</a:t>
            </a:r>
            <a:endParaRPr lang="en-IN" dirty="0"/>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ü"/>
            </a:pPr>
            <a:r>
              <a:rPr lang="en-IN" sz="2800" dirty="0">
                <a:latin typeface="Bell MT" pitchFamily="18" charset="0"/>
              </a:rPr>
              <a:t>they can return to lymph tissue to incite a B cell response.</a:t>
            </a:r>
          </a:p>
          <a:p>
            <a:pPr algn="just">
              <a:lnSpc>
                <a:spcPct val="150000"/>
              </a:lnSpc>
              <a:buFont typeface="Wingdings" pitchFamily="2" charset="2"/>
              <a:buChar char="ü"/>
            </a:pPr>
            <a:r>
              <a:rPr lang="en-IN" sz="2800" dirty="0">
                <a:latin typeface="Bell MT" pitchFamily="18" charset="0"/>
              </a:rPr>
              <a:t> Stimulated </a:t>
            </a:r>
            <a:r>
              <a:rPr lang="en-IN" sz="2800" dirty="0">
                <a:solidFill>
                  <a:srgbClr val="FF0000"/>
                </a:solidFill>
                <a:latin typeface="Bell MT" pitchFamily="18" charset="0"/>
              </a:rPr>
              <a:t>B cells</a:t>
            </a:r>
            <a:r>
              <a:rPr lang="en-IN" sz="2800" dirty="0">
                <a:latin typeface="Bell MT" pitchFamily="18" charset="0"/>
              </a:rPr>
              <a:t> will proceed to produce antibody, which can then circulate to fight the infection.</a:t>
            </a:r>
          </a:p>
          <a:p>
            <a:endParaRPr lang="en-IN" sz="2800" dirty="0"/>
          </a:p>
        </p:txBody>
      </p:sp>
      <p:sp>
        <p:nvSpPr>
          <p:cNvPr id="4" name="Slide Number Placeholder 3"/>
          <p:cNvSpPr>
            <a:spLocks noGrp="1"/>
          </p:cNvSpPr>
          <p:nvPr>
            <p:ph type="sldNum" sz="quarter" idx="12"/>
          </p:nvPr>
        </p:nvSpPr>
        <p:spPr/>
        <p:txBody>
          <a:bodyPr/>
          <a:lstStyle/>
          <a:p>
            <a:fld id="{07735CDF-8400-4A8B-93DC-7F817DE5D244}" type="slidenum">
              <a:rPr lang="en-IN" smtClean="0"/>
              <a:pPr/>
              <a:t>6</a:t>
            </a:fld>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ADAPTIVE IMMUNITY</a:t>
            </a:r>
            <a:endParaRPr lang="en-IN" dirty="0"/>
          </a:p>
        </p:txBody>
      </p:sp>
      <p:sp>
        <p:nvSpPr>
          <p:cNvPr id="3" name="Content Placeholder 2"/>
          <p:cNvSpPr>
            <a:spLocks noGrp="1"/>
          </p:cNvSpPr>
          <p:nvPr>
            <p:ph idx="1"/>
          </p:nvPr>
        </p:nvSpPr>
        <p:spPr>
          <a:xfrm>
            <a:off x="457200" y="1600200"/>
            <a:ext cx="8229600" cy="4997152"/>
          </a:xfrm>
        </p:spPr>
        <p:txBody>
          <a:bodyPr>
            <a:noAutofit/>
          </a:bodyPr>
          <a:lstStyle/>
          <a:p>
            <a:pPr algn="just">
              <a:lnSpc>
                <a:spcPct val="150000"/>
              </a:lnSpc>
            </a:pPr>
            <a:r>
              <a:rPr lang="en-IN" sz="2600" dirty="0">
                <a:latin typeface="Bell MT" pitchFamily="18" charset="0"/>
              </a:rPr>
              <a:t>Four phases are involved in the generation of specific immunity:</a:t>
            </a:r>
          </a:p>
          <a:p>
            <a:pPr marL="514350" indent="-514350" algn="just">
              <a:lnSpc>
                <a:spcPct val="150000"/>
              </a:lnSpc>
              <a:buFont typeface="+mj-lt"/>
              <a:buAutoNum type="arabicPeriod"/>
            </a:pPr>
            <a:r>
              <a:rPr lang="en-IN" sz="2600" dirty="0" err="1">
                <a:solidFill>
                  <a:srgbClr val="FF0000"/>
                </a:solidFill>
                <a:latin typeface="Bell MT" pitchFamily="18" charset="0"/>
              </a:rPr>
              <a:t>Clonal</a:t>
            </a:r>
            <a:r>
              <a:rPr lang="en-IN" sz="2600" dirty="0">
                <a:solidFill>
                  <a:srgbClr val="FF0000"/>
                </a:solidFill>
                <a:latin typeface="Bell MT" pitchFamily="18" charset="0"/>
              </a:rPr>
              <a:t> selection</a:t>
            </a:r>
            <a:r>
              <a:rPr lang="en-IN" sz="2600" dirty="0">
                <a:latin typeface="Bell MT" pitchFamily="18" charset="0"/>
              </a:rPr>
              <a:t>, the selection of lymphocytes that bear receptors (BCRs or TCRs) recognizing the specific antigen.</a:t>
            </a:r>
          </a:p>
          <a:p>
            <a:pPr marL="514350" indent="-514350" algn="just">
              <a:lnSpc>
                <a:spcPct val="150000"/>
              </a:lnSpc>
              <a:buFont typeface="+mj-lt"/>
              <a:buAutoNum type="arabicPeriod"/>
            </a:pPr>
            <a:r>
              <a:rPr lang="en-IN" sz="2600" dirty="0" err="1">
                <a:solidFill>
                  <a:srgbClr val="FF0000"/>
                </a:solidFill>
                <a:latin typeface="Bell MT" pitchFamily="18" charset="0"/>
              </a:rPr>
              <a:t>Clonal</a:t>
            </a:r>
            <a:r>
              <a:rPr lang="en-IN" sz="2600" dirty="0">
                <a:solidFill>
                  <a:srgbClr val="FF0000"/>
                </a:solidFill>
                <a:latin typeface="Bell MT" pitchFamily="18" charset="0"/>
              </a:rPr>
              <a:t> expansion</a:t>
            </a:r>
            <a:r>
              <a:rPr lang="en-IN" sz="2600" dirty="0">
                <a:latin typeface="Bell MT" pitchFamily="18" charset="0"/>
              </a:rPr>
              <a:t>, the proliferation of those lymphocytes; </a:t>
            </a:r>
          </a:p>
          <a:p>
            <a:pPr marL="514350" indent="-514350" algn="just">
              <a:lnSpc>
                <a:spcPct val="150000"/>
              </a:lnSpc>
              <a:buFont typeface="+mj-lt"/>
              <a:buAutoNum type="arabicPeriod"/>
            </a:pPr>
            <a:r>
              <a:rPr lang="en-IN" sz="2600" dirty="0" err="1">
                <a:solidFill>
                  <a:srgbClr val="FF0000"/>
                </a:solidFill>
                <a:latin typeface="Bell MT" pitchFamily="18" charset="0"/>
              </a:rPr>
              <a:t>Clonal</a:t>
            </a:r>
            <a:r>
              <a:rPr lang="en-IN" sz="2600" dirty="0">
                <a:solidFill>
                  <a:srgbClr val="FF0000"/>
                </a:solidFill>
                <a:latin typeface="Bell MT" pitchFamily="18" charset="0"/>
              </a:rPr>
              <a:t> contraction</a:t>
            </a:r>
            <a:r>
              <a:rPr lang="en-IN" sz="2600" dirty="0">
                <a:latin typeface="Bell MT" pitchFamily="18" charset="0"/>
              </a:rPr>
              <a:t>, the death of “</a:t>
            </a:r>
            <a:r>
              <a:rPr lang="en-IN" sz="2600" dirty="0" err="1">
                <a:latin typeface="Bell MT" pitchFamily="18" charset="0"/>
              </a:rPr>
              <a:t>effector</a:t>
            </a:r>
            <a:r>
              <a:rPr lang="en-IN" sz="2600" dirty="0">
                <a:latin typeface="Bell MT" pitchFamily="18" charset="0"/>
              </a:rPr>
              <a:t>” lymphocytes; </a:t>
            </a:r>
          </a:p>
        </p:txBody>
      </p:sp>
      <p:sp>
        <p:nvSpPr>
          <p:cNvPr id="4" name="Slide Number Placeholder 3"/>
          <p:cNvSpPr>
            <a:spLocks noGrp="1"/>
          </p:cNvSpPr>
          <p:nvPr>
            <p:ph type="sldNum" sz="quarter" idx="12"/>
          </p:nvPr>
        </p:nvSpPr>
        <p:spPr/>
        <p:txBody>
          <a:bodyPr/>
          <a:lstStyle/>
          <a:p>
            <a:fld id="{07735CDF-8400-4A8B-93DC-7F817DE5D244}" type="slidenum">
              <a:rPr lang="en-IN" smtClean="0"/>
              <a:pPr/>
              <a:t>7</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latin typeface="Bell MT" pitchFamily="18" charset="0"/>
              </a:rPr>
              <a:t>ADAPTIVE IMMUNITY</a:t>
            </a:r>
            <a:endParaRPr lang="en-IN" dirty="0"/>
          </a:p>
        </p:txBody>
      </p:sp>
      <p:sp>
        <p:nvSpPr>
          <p:cNvPr id="3" name="Content Placeholder 2"/>
          <p:cNvSpPr>
            <a:spLocks noGrp="1"/>
          </p:cNvSpPr>
          <p:nvPr>
            <p:ph idx="1"/>
          </p:nvPr>
        </p:nvSpPr>
        <p:spPr/>
        <p:txBody>
          <a:bodyPr>
            <a:normAutofit/>
          </a:bodyPr>
          <a:lstStyle/>
          <a:p>
            <a:pPr algn="just">
              <a:lnSpc>
                <a:spcPct val="150000"/>
              </a:lnSpc>
              <a:buNone/>
            </a:pPr>
            <a:r>
              <a:rPr lang="en-IN" sz="2800" dirty="0">
                <a:latin typeface="Bell MT" pitchFamily="18" charset="0"/>
              </a:rPr>
              <a:t>4) </a:t>
            </a:r>
            <a:r>
              <a:rPr lang="en-IN" sz="2800" dirty="0">
                <a:solidFill>
                  <a:srgbClr val="FF0066"/>
                </a:solidFill>
                <a:latin typeface="Bell MT" pitchFamily="18" charset="0"/>
              </a:rPr>
              <a:t>Memory</a:t>
            </a:r>
            <a:r>
              <a:rPr lang="en-IN" sz="2800" dirty="0">
                <a:latin typeface="Bell MT" pitchFamily="18" charset="0"/>
              </a:rPr>
              <a:t>, the maintenance of an expanded clone of cells that bears the specific receptors (BCRs or TCRs) recognizing the antigen.</a:t>
            </a:r>
          </a:p>
          <a:p>
            <a:pPr algn="just">
              <a:lnSpc>
                <a:spcPct val="150000"/>
              </a:lnSpc>
              <a:buNone/>
            </a:pPr>
            <a:r>
              <a:rPr lang="en-IN" sz="2800" dirty="0">
                <a:latin typeface="Bell MT" pitchFamily="18" charset="0"/>
              </a:rPr>
              <a:t>As long as a sufficient number of lymphocytes are maintained to provide protection against a specific antigen, the individual is said to be “</a:t>
            </a:r>
            <a:r>
              <a:rPr lang="en-IN" sz="2800" dirty="0">
                <a:solidFill>
                  <a:srgbClr val="FFFF00"/>
                </a:solidFill>
                <a:latin typeface="Bell MT" pitchFamily="18" charset="0"/>
              </a:rPr>
              <a:t>immune.</a:t>
            </a:r>
            <a:r>
              <a:rPr lang="en-IN" sz="2800" dirty="0">
                <a:latin typeface="Bell MT" pitchFamily="18" charset="0"/>
              </a:rPr>
              <a:t>”</a:t>
            </a:r>
          </a:p>
        </p:txBody>
      </p:sp>
      <p:sp>
        <p:nvSpPr>
          <p:cNvPr id="4" name="Slide Number Placeholder 3"/>
          <p:cNvSpPr>
            <a:spLocks noGrp="1"/>
          </p:cNvSpPr>
          <p:nvPr>
            <p:ph type="sldNum" sz="quarter" idx="12"/>
          </p:nvPr>
        </p:nvSpPr>
        <p:spPr/>
        <p:txBody>
          <a:bodyPr/>
          <a:lstStyle/>
          <a:p>
            <a:fld id="{07735CDF-8400-4A8B-93DC-7F817DE5D244}" type="slidenum">
              <a:rPr lang="en-IN" smtClean="0"/>
              <a:pPr/>
              <a:t>8</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FFFF00"/>
                </a:solidFill>
                <a:latin typeface="Bell MT" pitchFamily="18" charset="0"/>
              </a:rPr>
              <a:t>Antigen</a:t>
            </a:r>
            <a:endParaRPr lang="en-IN" dirty="0">
              <a:solidFill>
                <a:srgbClr val="FFFF00"/>
              </a:solidFill>
            </a:endParaRPr>
          </a:p>
        </p:txBody>
      </p:sp>
      <p:sp>
        <p:nvSpPr>
          <p:cNvPr id="3" name="Content Placeholder 2"/>
          <p:cNvSpPr>
            <a:spLocks noGrp="1"/>
          </p:cNvSpPr>
          <p:nvPr>
            <p:ph idx="1"/>
          </p:nvPr>
        </p:nvSpPr>
        <p:spPr/>
        <p:txBody>
          <a:bodyPr>
            <a:normAutofit lnSpcReduction="10000"/>
          </a:bodyPr>
          <a:lstStyle/>
          <a:p>
            <a:pPr algn="just">
              <a:lnSpc>
                <a:spcPct val="150000"/>
              </a:lnSpc>
              <a:buNone/>
            </a:pPr>
            <a:r>
              <a:rPr lang="en-IN" b="1" dirty="0">
                <a:solidFill>
                  <a:srgbClr val="0070C0"/>
                </a:solidFill>
                <a:latin typeface="Bell MT" pitchFamily="18" charset="0"/>
              </a:rPr>
              <a:t>Antigen</a:t>
            </a:r>
          </a:p>
          <a:p>
            <a:pPr algn="just">
              <a:lnSpc>
                <a:spcPct val="150000"/>
              </a:lnSpc>
            </a:pPr>
            <a:r>
              <a:rPr lang="en-IN" dirty="0">
                <a:latin typeface="Bell MT" pitchFamily="18" charset="0"/>
              </a:rPr>
              <a:t>Term coined by </a:t>
            </a:r>
            <a:r>
              <a:rPr lang="en-IN" i="1" dirty="0" err="1">
                <a:solidFill>
                  <a:srgbClr val="0070C0"/>
                </a:solidFill>
                <a:latin typeface="Bell MT" pitchFamily="18" charset="0"/>
              </a:rPr>
              <a:t>Ladislas</a:t>
            </a:r>
            <a:r>
              <a:rPr lang="en-IN" i="1" dirty="0">
                <a:solidFill>
                  <a:srgbClr val="0070C0"/>
                </a:solidFill>
                <a:latin typeface="Bell MT" pitchFamily="18" charset="0"/>
              </a:rPr>
              <a:t> Deutsch </a:t>
            </a:r>
            <a:r>
              <a:rPr lang="en-IN" dirty="0">
                <a:latin typeface="Bell MT" pitchFamily="18" charset="0"/>
              </a:rPr>
              <a:t>in 1903</a:t>
            </a:r>
          </a:p>
          <a:p>
            <a:pPr algn="just">
              <a:lnSpc>
                <a:spcPct val="150000"/>
              </a:lnSpc>
              <a:buNone/>
            </a:pPr>
            <a:endParaRPr lang="en-IN" b="1" dirty="0">
              <a:solidFill>
                <a:srgbClr val="0070C0"/>
              </a:solidFill>
            </a:endParaRPr>
          </a:p>
          <a:p>
            <a:pPr algn="just">
              <a:lnSpc>
                <a:spcPct val="150000"/>
              </a:lnSpc>
              <a:buNone/>
            </a:pPr>
            <a:r>
              <a:rPr lang="en-IN" dirty="0">
                <a:latin typeface="Bell MT" pitchFamily="18" charset="0"/>
              </a:rPr>
              <a:t> 		‘an antigen (Ag), or </a:t>
            </a:r>
            <a:r>
              <a:rPr lang="en-IN" i="1" dirty="0">
                <a:solidFill>
                  <a:schemeClr val="accent6">
                    <a:lumMod val="75000"/>
                  </a:schemeClr>
                </a:solidFill>
                <a:latin typeface="Bell MT" pitchFamily="18" charset="0"/>
              </a:rPr>
              <a:t>antibody generator</a:t>
            </a:r>
            <a:r>
              <a:rPr lang="en-IN" dirty="0">
                <a:latin typeface="Bell MT" pitchFamily="18" charset="0"/>
              </a:rPr>
              <a:t>, is any substance which provokes an specific immune response’.</a:t>
            </a:r>
          </a:p>
          <a:p>
            <a:endParaRPr lang="en-IN" dirty="0"/>
          </a:p>
        </p:txBody>
      </p:sp>
      <p:sp>
        <p:nvSpPr>
          <p:cNvPr id="4" name="Slide Number Placeholder 3"/>
          <p:cNvSpPr>
            <a:spLocks noGrp="1"/>
          </p:cNvSpPr>
          <p:nvPr>
            <p:ph type="sldNum" sz="quarter" idx="12"/>
          </p:nvPr>
        </p:nvSpPr>
        <p:spPr/>
        <p:txBody>
          <a:bodyPr/>
          <a:lstStyle/>
          <a:p>
            <a:fld id="{07735CDF-8400-4A8B-93DC-7F817DE5D244}" type="slidenum">
              <a:rPr lang="en-IN" smtClean="0"/>
              <a:pPr/>
              <a:t>9</a:t>
            </a:fld>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1407</Words>
  <Application>Microsoft Office PowerPoint</Application>
  <PresentationFormat>On-screen Show (4:3)</PresentationFormat>
  <Paragraphs>176</Paragraphs>
  <Slides>36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Bell MT</vt:lpstr>
      <vt:lpstr>Calibri</vt:lpstr>
      <vt:lpstr>Forte</vt:lpstr>
      <vt:lpstr>Lucida Calligraphy</vt:lpstr>
      <vt:lpstr>Times New Roman</vt:lpstr>
      <vt:lpstr>Wingdings</vt:lpstr>
      <vt:lpstr>Office Theme</vt:lpstr>
      <vt:lpstr> IMMUNITY</vt:lpstr>
      <vt:lpstr>SPECIFIC LEARNING OBJECTIVES</vt:lpstr>
      <vt:lpstr>CONTENTS- PART I</vt:lpstr>
      <vt:lpstr>CONTENTS- PART II</vt:lpstr>
      <vt:lpstr>ADAPTIVE IMMUNITY</vt:lpstr>
      <vt:lpstr>ADAPTIVE IMMUNITY</vt:lpstr>
      <vt:lpstr>ADAPTIVE IMMUNITY</vt:lpstr>
      <vt:lpstr>ADAPTIVE IMMUNITY</vt:lpstr>
      <vt:lpstr>Antigen</vt:lpstr>
      <vt:lpstr> ANTIBODY </vt:lpstr>
      <vt:lpstr> Structure of Antibodies </vt:lpstr>
      <vt:lpstr> Structure of Antibodies </vt:lpstr>
      <vt:lpstr> Structure of Antibodies </vt:lpstr>
      <vt:lpstr> Structure of Antibodies </vt:lpstr>
      <vt:lpstr> ANTIBODY DIVERSITY</vt:lpstr>
      <vt:lpstr> ANTIBODY DIVERSITY</vt:lpstr>
      <vt:lpstr>       B CELL ACTIVATION</vt:lpstr>
      <vt:lpstr> B CELL ACTIVATION</vt:lpstr>
      <vt:lpstr>PowerPoint Presentation</vt:lpstr>
      <vt:lpstr> B CELL ACTIVATION</vt:lpstr>
      <vt:lpstr>PowerPoint Presentation</vt:lpstr>
      <vt:lpstr>T CELL</vt:lpstr>
      <vt:lpstr>T CELL</vt:lpstr>
      <vt:lpstr>Antigen-presenting cells</vt:lpstr>
      <vt:lpstr>PowerPoint Presentation</vt:lpstr>
      <vt:lpstr>Antigen-presenting cells</vt:lpstr>
      <vt:lpstr> Major Histocompatibility Complex (MHC) Molecules</vt:lpstr>
      <vt:lpstr> Major Histocompatibility Complex (MHC) Molecules</vt:lpstr>
      <vt:lpstr>T cell activation</vt:lpstr>
      <vt:lpstr>T cell activation</vt:lpstr>
      <vt:lpstr>T cell differentiation</vt:lpstr>
      <vt:lpstr>T cell differentiation</vt:lpstr>
      <vt:lpstr>T cell differentiation</vt:lpstr>
      <vt:lpstr>PowerPoint Presentation</vt:lpstr>
      <vt:lpstr>SUMMARY</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Antibodies</dc:title>
  <dc:creator>sona</dc:creator>
  <cp:lastModifiedBy>saswati mohanty</cp:lastModifiedBy>
  <cp:revision>98</cp:revision>
  <dcterms:created xsi:type="dcterms:W3CDTF">2014-04-09T09:42:32Z</dcterms:created>
  <dcterms:modified xsi:type="dcterms:W3CDTF">2022-07-08T08:01:46Z</dcterms:modified>
</cp:coreProperties>
</file>